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5" r:id="rId1"/>
  </p:sldMasterIdLst>
  <p:notesMasterIdLst>
    <p:notesMasterId r:id="rId50"/>
  </p:notesMasterIdLst>
  <p:sldIdLst>
    <p:sldId id="256" r:id="rId2"/>
    <p:sldId id="510" r:id="rId3"/>
    <p:sldId id="257" r:id="rId4"/>
    <p:sldId id="512" r:id="rId5"/>
    <p:sldId id="508" r:id="rId6"/>
    <p:sldId id="530" r:id="rId7"/>
    <p:sldId id="531" r:id="rId8"/>
    <p:sldId id="285" r:id="rId9"/>
    <p:sldId id="270" r:id="rId10"/>
    <p:sldId id="286" r:id="rId11"/>
    <p:sldId id="288" r:id="rId12"/>
    <p:sldId id="290" r:id="rId13"/>
    <p:sldId id="534" r:id="rId14"/>
    <p:sldId id="535" r:id="rId15"/>
    <p:sldId id="309" r:id="rId16"/>
    <p:sldId id="310" r:id="rId17"/>
    <p:sldId id="537" r:id="rId18"/>
    <p:sldId id="343" r:id="rId19"/>
    <p:sldId id="287" r:id="rId20"/>
    <p:sldId id="345" r:id="rId21"/>
    <p:sldId id="304" r:id="rId22"/>
    <p:sldId id="513" r:id="rId23"/>
    <p:sldId id="536" r:id="rId24"/>
    <p:sldId id="538" r:id="rId25"/>
    <p:sldId id="539" r:id="rId26"/>
    <p:sldId id="301" r:id="rId27"/>
    <p:sldId id="514" r:id="rId28"/>
    <p:sldId id="263" r:id="rId29"/>
    <p:sldId id="533" r:id="rId30"/>
    <p:sldId id="312" r:id="rId31"/>
    <p:sldId id="313" r:id="rId32"/>
    <p:sldId id="315" r:id="rId33"/>
    <p:sldId id="532" r:id="rId34"/>
    <p:sldId id="318" r:id="rId35"/>
    <p:sldId id="293" r:id="rId36"/>
    <p:sldId id="266" r:id="rId37"/>
    <p:sldId id="320" r:id="rId38"/>
    <p:sldId id="327" r:id="rId39"/>
    <p:sldId id="328" r:id="rId40"/>
    <p:sldId id="329" r:id="rId41"/>
    <p:sldId id="505" r:id="rId42"/>
    <p:sldId id="517" r:id="rId43"/>
    <p:sldId id="518" r:id="rId44"/>
    <p:sldId id="526" r:id="rId45"/>
    <p:sldId id="507" r:id="rId46"/>
    <p:sldId id="527" r:id="rId47"/>
    <p:sldId id="335" r:id="rId48"/>
    <p:sldId id="337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D56D"/>
    <a:srgbClr val="D51374"/>
    <a:srgbClr val="7EA22E"/>
    <a:srgbClr val="8BB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82729" autoAdjust="0"/>
  </p:normalViewPr>
  <p:slideViewPr>
    <p:cSldViewPr snapToGrid="0">
      <p:cViewPr varScale="1">
        <p:scale>
          <a:sx n="35" d="100"/>
          <a:sy n="35" d="100"/>
        </p:scale>
        <p:origin x="98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7F6C34-78F6-4D03-8BF1-5712D4F9FDE7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B753D0-3B4E-4C92-8F85-120FC775367A}">
      <dgm:prSet phldrT="[Text]" custT="1"/>
      <dgm:spPr/>
      <dgm:t>
        <a:bodyPr/>
        <a:lstStyle/>
        <a:p>
          <a:r>
            <a:rPr lang="en-US" sz="2400" dirty="0">
              <a:latin typeface="Comic Sans MS" panose="030F0702030302020204" pitchFamily="66" charset="0"/>
            </a:rPr>
            <a:t>Word Processing</a:t>
          </a:r>
        </a:p>
      </dgm:t>
    </dgm:pt>
    <dgm:pt modelId="{8C6BEC7F-D43C-4E7E-B393-A90CC2011104}" type="parTrans" cxnId="{9A72D929-8F92-4251-AE55-65FAF0088AAE}">
      <dgm:prSet/>
      <dgm:spPr/>
      <dgm:t>
        <a:bodyPr/>
        <a:lstStyle/>
        <a:p>
          <a:endParaRPr lang="en-US" sz="2400"/>
        </a:p>
      </dgm:t>
    </dgm:pt>
    <dgm:pt modelId="{481E419B-094B-450D-9ACD-3D8E940FEBBB}" type="sibTrans" cxnId="{9A72D929-8F92-4251-AE55-65FAF0088AAE}">
      <dgm:prSet/>
      <dgm:spPr/>
      <dgm:t>
        <a:bodyPr/>
        <a:lstStyle/>
        <a:p>
          <a:endParaRPr lang="en-US" sz="2400"/>
        </a:p>
      </dgm:t>
    </dgm:pt>
    <dgm:pt modelId="{FA2AEB78-FABD-4349-8A8E-BFBBACDA73FC}">
      <dgm:prSet phldrT="[Text]" custT="1"/>
      <dgm:spPr/>
      <dgm:t>
        <a:bodyPr/>
        <a:lstStyle/>
        <a:p>
          <a:r>
            <a:rPr lang="en-US" sz="2400" dirty="0">
              <a:latin typeface="Comic Sans MS" panose="030F0702030302020204" pitchFamily="66" charset="0"/>
            </a:rPr>
            <a:t>Presentation graphics</a:t>
          </a:r>
        </a:p>
      </dgm:t>
    </dgm:pt>
    <dgm:pt modelId="{452C16E3-52D2-4201-A456-FB41DCBD8B20}" type="parTrans" cxnId="{A67C7DD2-70A5-44AB-B921-73212415032E}">
      <dgm:prSet/>
      <dgm:spPr/>
      <dgm:t>
        <a:bodyPr/>
        <a:lstStyle/>
        <a:p>
          <a:endParaRPr lang="en-US" sz="2400"/>
        </a:p>
      </dgm:t>
    </dgm:pt>
    <dgm:pt modelId="{0769A091-73E7-40D3-A6D5-02B03368E66E}" type="sibTrans" cxnId="{A67C7DD2-70A5-44AB-B921-73212415032E}">
      <dgm:prSet/>
      <dgm:spPr/>
      <dgm:t>
        <a:bodyPr/>
        <a:lstStyle/>
        <a:p>
          <a:endParaRPr lang="en-US" sz="2400"/>
        </a:p>
      </dgm:t>
    </dgm:pt>
    <dgm:pt modelId="{F554476B-D1D1-4CC1-934C-77413CCEAB7C}">
      <dgm:prSet phldrT="[Text]" custT="1"/>
      <dgm:spPr/>
      <dgm:t>
        <a:bodyPr/>
        <a:lstStyle/>
        <a:p>
          <a:r>
            <a:rPr lang="en-US" sz="2400" dirty="0">
              <a:latin typeface="Comic Sans MS" panose="030F0702030302020204" pitchFamily="66" charset="0"/>
            </a:rPr>
            <a:t>Spreadsheet</a:t>
          </a:r>
        </a:p>
      </dgm:t>
    </dgm:pt>
    <dgm:pt modelId="{805061DB-2980-4AFA-B0BE-D44B9FB233BA}" type="parTrans" cxnId="{18F47A53-D150-4F38-A3F7-35B731F5BAC1}">
      <dgm:prSet/>
      <dgm:spPr/>
      <dgm:t>
        <a:bodyPr/>
        <a:lstStyle/>
        <a:p>
          <a:endParaRPr lang="en-US" sz="2400"/>
        </a:p>
      </dgm:t>
    </dgm:pt>
    <dgm:pt modelId="{DED8CFEF-E9CD-4778-81F0-22FFF7A761BA}" type="sibTrans" cxnId="{18F47A53-D150-4F38-A3F7-35B731F5BAC1}">
      <dgm:prSet/>
      <dgm:spPr/>
      <dgm:t>
        <a:bodyPr/>
        <a:lstStyle/>
        <a:p>
          <a:endParaRPr lang="en-US" sz="2400"/>
        </a:p>
      </dgm:t>
    </dgm:pt>
    <dgm:pt modelId="{12DDFCCD-AB57-45A0-B009-12A803DDD6F3}">
      <dgm:prSet phldrT="[Text]" custT="1"/>
      <dgm:spPr/>
      <dgm:t>
        <a:bodyPr/>
        <a:lstStyle/>
        <a:p>
          <a:r>
            <a:rPr lang="en-US" sz="2400" dirty="0">
              <a:latin typeface="Comic Sans MS" panose="030F0702030302020204" pitchFamily="66" charset="0"/>
            </a:rPr>
            <a:t>Common Software Commands</a:t>
          </a:r>
        </a:p>
      </dgm:t>
    </dgm:pt>
    <dgm:pt modelId="{BD5E4D6D-8083-4014-8490-6AC96F70014C}" type="parTrans" cxnId="{A7C8A117-175E-43B5-88EC-E057C99BC316}">
      <dgm:prSet/>
      <dgm:spPr/>
      <dgm:t>
        <a:bodyPr/>
        <a:lstStyle/>
        <a:p>
          <a:endParaRPr lang="en-US"/>
        </a:p>
      </dgm:t>
    </dgm:pt>
    <dgm:pt modelId="{F2D0B99C-B95D-42F4-B25F-6C34484DB637}" type="sibTrans" cxnId="{A7C8A117-175E-43B5-88EC-E057C99BC316}">
      <dgm:prSet/>
      <dgm:spPr/>
      <dgm:t>
        <a:bodyPr/>
        <a:lstStyle/>
        <a:p>
          <a:endParaRPr lang="en-US"/>
        </a:p>
      </dgm:t>
    </dgm:pt>
    <dgm:pt modelId="{EF4B6EE7-4186-45E0-8522-792AEC7E6667}" type="pres">
      <dgm:prSet presAssocID="{3C7F6C34-78F6-4D03-8BF1-5712D4F9FDE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3B2C00-FAD4-4F79-A9C1-D367F56259AA}" type="pres">
      <dgm:prSet presAssocID="{12DDFCCD-AB57-45A0-B009-12A803DDD6F3}" presName="parentLin" presStyleCnt="0"/>
      <dgm:spPr/>
    </dgm:pt>
    <dgm:pt modelId="{EE91600B-CCA4-432C-AC99-88F305ED81AD}" type="pres">
      <dgm:prSet presAssocID="{12DDFCCD-AB57-45A0-B009-12A803DDD6F3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A97BA25C-72B7-41CE-AA24-447F0CE730F3}" type="pres">
      <dgm:prSet presAssocID="{12DDFCCD-AB57-45A0-B009-12A803DDD6F3}" presName="parentText" presStyleLbl="node1" presStyleIdx="0" presStyleCnt="4" custScaleX="1410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33A82D-BB8A-495D-B604-07AD9E0391F0}" type="pres">
      <dgm:prSet presAssocID="{12DDFCCD-AB57-45A0-B009-12A803DDD6F3}" presName="negativeSpace" presStyleCnt="0"/>
      <dgm:spPr/>
    </dgm:pt>
    <dgm:pt modelId="{B8093948-4466-4B81-8D86-DF750D61D1CD}" type="pres">
      <dgm:prSet presAssocID="{12DDFCCD-AB57-45A0-B009-12A803DDD6F3}" presName="childText" presStyleLbl="conFgAcc1" presStyleIdx="0" presStyleCnt="4">
        <dgm:presLayoutVars>
          <dgm:bulletEnabled val="1"/>
        </dgm:presLayoutVars>
      </dgm:prSet>
      <dgm:spPr/>
    </dgm:pt>
    <dgm:pt modelId="{B2A6180D-E02D-43F0-A51C-661DD74E09C7}" type="pres">
      <dgm:prSet presAssocID="{F2D0B99C-B95D-42F4-B25F-6C34484DB637}" presName="spaceBetweenRectangles" presStyleCnt="0"/>
      <dgm:spPr/>
    </dgm:pt>
    <dgm:pt modelId="{60C9686C-7CA7-4460-B965-5D0350991F97}" type="pres">
      <dgm:prSet presAssocID="{8CB753D0-3B4E-4C92-8F85-120FC775367A}" presName="parentLin" presStyleCnt="0"/>
      <dgm:spPr/>
    </dgm:pt>
    <dgm:pt modelId="{7997C2A2-0AD3-4C4D-8437-A4A8D0939FAB}" type="pres">
      <dgm:prSet presAssocID="{8CB753D0-3B4E-4C92-8F85-120FC775367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6AE7F49-A190-4494-9DBC-8288C69EEF08}" type="pres">
      <dgm:prSet presAssocID="{8CB753D0-3B4E-4C92-8F85-120FC775367A}" presName="parentText" presStyleLbl="node1" presStyleIdx="1" presStyleCnt="4" custScaleX="1361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D3A1D-0A97-48BD-9CCE-E6942C1373D5}" type="pres">
      <dgm:prSet presAssocID="{8CB753D0-3B4E-4C92-8F85-120FC775367A}" presName="negativeSpace" presStyleCnt="0"/>
      <dgm:spPr/>
    </dgm:pt>
    <dgm:pt modelId="{77D55CB2-74A4-4DEC-B823-BD123E064352}" type="pres">
      <dgm:prSet presAssocID="{8CB753D0-3B4E-4C92-8F85-120FC775367A}" presName="childText" presStyleLbl="conFgAcc1" presStyleIdx="1" presStyleCnt="4">
        <dgm:presLayoutVars>
          <dgm:bulletEnabled val="1"/>
        </dgm:presLayoutVars>
      </dgm:prSet>
      <dgm:spPr/>
    </dgm:pt>
    <dgm:pt modelId="{0CD87316-D88B-4A90-BEC3-8621CCD463BC}" type="pres">
      <dgm:prSet presAssocID="{481E419B-094B-450D-9ACD-3D8E940FEBBB}" presName="spaceBetweenRectangles" presStyleCnt="0"/>
      <dgm:spPr/>
    </dgm:pt>
    <dgm:pt modelId="{AA4120A8-71C2-4331-BC81-C22DA5A646E6}" type="pres">
      <dgm:prSet presAssocID="{F554476B-D1D1-4CC1-934C-77413CCEAB7C}" presName="parentLin" presStyleCnt="0"/>
      <dgm:spPr/>
    </dgm:pt>
    <dgm:pt modelId="{4770CA1D-9FDA-44B8-9C28-ECFD7D0015C4}" type="pres">
      <dgm:prSet presAssocID="{F554476B-D1D1-4CC1-934C-77413CCEAB7C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96BFDDDB-3E67-4752-9E22-620716E3B978}" type="pres">
      <dgm:prSet presAssocID="{F554476B-D1D1-4CC1-934C-77413CCEAB7C}" presName="parentText" presStyleLbl="node1" presStyleIdx="2" presStyleCnt="4" custScaleX="1361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24D291-D4F1-4FB4-B3AC-AEB04B863E2D}" type="pres">
      <dgm:prSet presAssocID="{F554476B-D1D1-4CC1-934C-77413CCEAB7C}" presName="negativeSpace" presStyleCnt="0"/>
      <dgm:spPr/>
    </dgm:pt>
    <dgm:pt modelId="{B4348784-DDCC-4724-B96B-39A73DF2DCDC}" type="pres">
      <dgm:prSet presAssocID="{F554476B-D1D1-4CC1-934C-77413CCEAB7C}" presName="childText" presStyleLbl="conFgAcc1" presStyleIdx="2" presStyleCnt="4">
        <dgm:presLayoutVars>
          <dgm:bulletEnabled val="1"/>
        </dgm:presLayoutVars>
      </dgm:prSet>
      <dgm:spPr/>
    </dgm:pt>
    <dgm:pt modelId="{04C65CAC-8F83-42A7-86D2-2DAD56FF3229}" type="pres">
      <dgm:prSet presAssocID="{DED8CFEF-E9CD-4778-81F0-22FFF7A761BA}" presName="spaceBetweenRectangles" presStyleCnt="0"/>
      <dgm:spPr/>
    </dgm:pt>
    <dgm:pt modelId="{3863F77E-2A1B-4926-A752-207859F77AF0}" type="pres">
      <dgm:prSet presAssocID="{FA2AEB78-FABD-4349-8A8E-BFBBACDA73FC}" presName="parentLin" presStyleCnt="0"/>
      <dgm:spPr/>
    </dgm:pt>
    <dgm:pt modelId="{3D93714B-CEBF-4114-95BE-E8FD7C9BDFE3}" type="pres">
      <dgm:prSet presAssocID="{FA2AEB78-FABD-4349-8A8E-BFBBACDA73FC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F6E02D77-849C-4D07-9BF8-6548D0692F47}" type="pres">
      <dgm:prSet presAssocID="{FA2AEB78-FABD-4349-8A8E-BFBBACDA73FC}" presName="parentText" presStyleLbl="node1" presStyleIdx="3" presStyleCnt="4" custScaleX="1361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6D07F-8563-4DD9-B8DA-666496307C26}" type="pres">
      <dgm:prSet presAssocID="{FA2AEB78-FABD-4349-8A8E-BFBBACDA73FC}" presName="negativeSpace" presStyleCnt="0"/>
      <dgm:spPr/>
    </dgm:pt>
    <dgm:pt modelId="{08AC2FA8-82F0-43C2-B952-29F1AB5BC575}" type="pres">
      <dgm:prSet presAssocID="{FA2AEB78-FABD-4349-8A8E-BFBBACDA73F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9758704-CBFE-46C8-AC6F-670EB88D02E1}" type="presOf" srcId="{8CB753D0-3B4E-4C92-8F85-120FC775367A}" destId="{7997C2A2-0AD3-4C4D-8437-A4A8D0939FAB}" srcOrd="0" destOrd="0" presId="urn:microsoft.com/office/officeart/2005/8/layout/list1"/>
    <dgm:cxn modelId="{53F666BC-326E-4FF5-AC02-38CFC1BE5B33}" type="presOf" srcId="{F554476B-D1D1-4CC1-934C-77413CCEAB7C}" destId="{4770CA1D-9FDA-44B8-9C28-ECFD7D0015C4}" srcOrd="0" destOrd="0" presId="urn:microsoft.com/office/officeart/2005/8/layout/list1"/>
    <dgm:cxn modelId="{8DEE7197-9B88-423C-A0C9-12BC14C7FAA5}" type="presOf" srcId="{12DDFCCD-AB57-45A0-B009-12A803DDD6F3}" destId="{EE91600B-CCA4-432C-AC99-88F305ED81AD}" srcOrd="0" destOrd="0" presId="urn:microsoft.com/office/officeart/2005/8/layout/list1"/>
    <dgm:cxn modelId="{02C70512-3DFF-49BA-AA67-F1A1533B6EB8}" type="presOf" srcId="{F554476B-D1D1-4CC1-934C-77413CCEAB7C}" destId="{96BFDDDB-3E67-4752-9E22-620716E3B978}" srcOrd="1" destOrd="0" presId="urn:microsoft.com/office/officeart/2005/8/layout/list1"/>
    <dgm:cxn modelId="{7D7CF137-CCEB-404C-BABA-22B425E54515}" type="presOf" srcId="{12DDFCCD-AB57-45A0-B009-12A803DDD6F3}" destId="{A97BA25C-72B7-41CE-AA24-447F0CE730F3}" srcOrd="1" destOrd="0" presId="urn:microsoft.com/office/officeart/2005/8/layout/list1"/>
    <dgm:cxn modelId="{DB75F1C4-3891-44B9-8312-9453E7C7379D}" type="presOf" srcId="{3C7F6C34-78F6-4D03-8BF1-5712D4F9FDE7}" destId="{EF4B6EE7-4186-45E0-8522-792AEC7E6667}" srcOrd="0" destOrd="0" presId="urn:microsoft.com/office/officeart/2005/8/layout/list1"/>
    <dgm:cxn modelId="{18F47A53-D150-4F38-A3F7-35B731F5BAC1}" srcId="{3C7F6C34-78F6-4D03-8BF1-5712D4F9FDE7}" destId="{F554476B-D1D1-4CC1-934C-77413CCEAB7C}" srcOrd="2" destOrd="0" parTransId="{805061DB-2980-4AFA-B0BE-D44B9FB233BA}" sibTransId="{DED8CFEF-E9CD-4778-81F0-22FFF7A761BA}"/>
    <dgm:cxn modelId="{C8129AE0-C202-4070-8B14-8AD800504E58}" type="presOf" srcId="{8CB753D0-3B4E-4C92-8F85-120FC775367A}" destId="{06AE7F49-A190-4494-9DBC-8288C69EEF08}" srcOrd="1" destOrd="0" presId="urn:microsoft.com/office/officeart/2005/8/layout/list1"/>
    <dgm:cxn modelId="{A7C8A117-175E-43B5-88EC-E057C99BC316}" srcId="{3C7F6C34-78F6-4D03-8BF1-5712D4F9FDE7}" destId="{12DDFCCD-AB57-45A0-B009-12A803DDD6F3}" srcOrd="0" destOrd="0" parTransId="{BD5E4D6D-8083-4014-8490-6AC96F70014C}" sibTransId="{F2D0B99C-B95D-42F4-B25F-6C34484DB637}"/>
    <dgm:cxn modelId="{CA6D0260-8823-47A6-B309-1675B055CE2E}" type="presOf" srcId="{FA2AEB78-FABD-4349-8A8E-BFBBACDA73FC}" destId="{F6E02D77-849C-4D07-9BF8-6548D0692F47}" srcOrd="1" destOrd="0" presId="urn:microsoft.com/office/officeart/2005/8/layout/list1"/>
    <dgm:cxn modelId="{A67C7DD2-70A5-44AB-B921-73212415032E}" srcId="{3C7F6C34-78F6-4D03-8BF1-5712D4F9FDE7}" destId="{FA2AEB78-FABD-4349-8A8E-BFBBACDA73FC}" srcOrd="3" destOrd="0" parTransId="{452C16E3-52D2-4201-A456-FB41DCBD8B20}" sibTransId="{0769A091-73E7-40D3-A6D5-02B03368E66E}"/>
    <dgm:cxn modelId="{66E994A9-ABF3-4418-9A51-6A201F3062E1}" type="presOf" srcId="{FA2AEB78-FABD-4349-8A8E-BFBBACDA73FC}" destId="{3D93714B-CEBF-4114-95BE-E8FD7C9BDFE3}" srcOrd="0" destOrd="0" presId="urn:microsoft.com/office/officeart/2005/8/layout/list1"/>
    <dgm:cxn modelId="{9A72D929-8F92-4251-AE55-65FAF0088AAE}" srcId="{3C7F6C34-78F6-4D03-8BF1-5712D4F9FDE7}" destId="{8CB753D0-3B4E-4C92-8F85-120FC775367A}" srcOrd="1" destOrd="0" parTransId="{8C6BEC7F-D43C-4E7E-B393-A90CC2011104}" sibTransId="{481E419B-094B-450D-9ACD-3D8E940FEBBB}"/>
    <dgm:cxn modelId="{778E217E-3DCB-4E55-A76E-79DEF2756E33}" type="presParOf" srcId="{EF4B6EE7-4186-45E0-8522-792AEC7E6667}" destId="{2D3B2C00-FAD4-4F79-A9C1-D367F56259AA}" srcOrd="0" destOrd="0" presId="urn:microsoft.com/office/officeart/2005/8/layout/list1"/>
    <dgm:cxn modelId="{2F46EEA5-8DB0-43E4-850F-059BB456ABA4}" type="presParOf" srcId="{2D3B2C00-FAD4-4F79-A9C1-D367F56259AA}" destId="{EE91600B-CCA4-432C-AC99-88F305ED81AD}" srcOrd="0" destOrd="0" presId="urn:microsoft.com/office/officeart/2005/8/layout/list1"/>
    <dgm:cxn modelId="{6EA57D85-D83C-46EC-BF12-D954985D08DC}" type="presParOf" srcId="{2D3B2C00-FAD4-4F79-A9C1-D367F56259AA}" destId="{A97BA25C-72B7-41CE-AA24-447F0CE730F3}" srcOrd="1" destOrd="0" presId="urn:microsoft.com/office/officeart/2005/8/layout/list1"/>
    <dgm:cxn modelId="{0D704798-219F-4EFC-8B99-7604A5EF7D5B}" type="presParOf" srcId="{EF4B6EE7-4186-45E0-8522-792AEC7E6667}" destId="{E433A82D-BB8A-495D-B604-07AD9E0391F0}" srcOrd="1" destOrd="0" presId="urn:microsoft.com/office/officeart/2005/8/layout/list1"/>
    <dgm:cxn modelId="{4A5B217F-0C54-43CF-9472-BB667D8B2448}" type="presParOf" srcId="{EF4B6EE7-4186-45E0-8522-792AEC7E6667}" destId="{B8093948-4466-4B81-8D86-DF750D61D1CD}" srcOrd="2" destOrd="0" presId="urn:microsoft.com/office/officeart/2005/8/layout/list1"/>
    <dgm:cxn modelId="{5618EFCF-6A64-49DA-A416-FCD0AF552911}" type="presParOf" srcId="{EF4B6EE7-4186-45E0-8522-792AEC7E6667}" destId="{B2A6180D-E02D-43F0-A51C-661DD74E09C7}" srcOrd="3" destOrd="0" presId="urn:microsoft.com/office/officeart/2005/8/layout/list1"/>
    <dgm:cxn modelId="{157C7DA8-6B96-4712-9754-2B549A6D3DAE}" type="presParOf" srcId="{EF4B6EE7-4186-45E0-8522-792AEC7E6667}" destId="{60C9686C-7CA7-4460-B965-5D0350991F97}" srcOrd="4" destOrd="0" presId="urn:microsoft.com/office/officeart/2005/8/layout/list1"/>
    <dgm:cxn modelId="{EDCF97C3-C2E1-4C15-AC41-ADB6993FBA9C}" type="presParOf" srcId="{60C9686C-7CA7-4460-B965-5D0350991F97}" destId="{7997C2A2-0AD3-4C4D-8437-A4A8D0939FAB}" srcOrd="0" destOrd="0" presId="urn:microsoft.com/office/officeart/2005/8/layout/list1"/>
    <dgm:cxn modelId="{2A594517-ABB6-4948-A980-74BF988BB909}" type="presParOf" srcId="{60C9686C-7CA7-4460-B965-5D0350991F97}" destId="{06AE7F49-A190-4494-9DBC-8288C69EEF08}" srcOrd="1" destOrd="0" presId="urn:microsoft.com/office/officeart/2005/8/layout/list1"/>
    <dgm:cxn modelId="{71875177-CC1B-43E8-AB52-114E92609097}" type="presParOf" srcId="{EF4B6EE7-4186-45E0-8522-792AEC7E6667}" destId="{E84D3A1D-0A97-48BD-9CCE-E6942C1373D5}" srcOrd="5" destOrd="0" presId="urn:microsoft.com/office/officeart/2005/8/layout/list1"/>
    <dgm:cxn modelId="{98A38C80-066A-408F-8DAB-137BD1F7E154}" type="presParOf" srcId="{EF4B6EE7-4186-45E0-8522-792AEC7E6667}" destId="{77D55CB2-74A4-4DEC-B823-BD123E064352}" srcOrd="6" destOrd="0" presId="urn:microsoft.com/office/officeart/2005/8/layout/list1"/>
    <dgm:cxn modelId="{051C0BDA-4D4E-411B-9891-684C57A58301}" type="presParOf" srcId="{EF4B6EE7-4186-45E0-8522-792AEC7E6667}" destId="{0CD87316-D88B-4A90-BEC3-8621CCD463BC}" srcOrd="7" destOrd="0" presId="urn:microsoft.com/office/officeart/2005/8/layout/list1"/>
    <dgm:cxn modelId="{64427A2D-8A4A-44B9-9793-2E99B199D638}" type="presParOf" srcId="{EF4B6EE7-4186-45E0-8522-792AEC7E6667}" destId="{AA4120A8-71C2-4331-BC81-C22DA5A646E6}" srcOrd="8" destOrd="0" presId="urn:microsoft.com/office/officeart/2005/8/layout/list1"/>
    <dgm:cxn modelId="{8905A330-FBAF-41A0-9068-D54FB9F04838}" type="presParOf" srcId="{AA4120A8-71C2-4331-BC81-C22DA5A646E6}" destId="{4770CA1D-9FDA-44B8-9C28-ECFD7D0015C4}" srcOrd="0" destOrd="0" presId="urn:microsoft.com/office/officeart/2005/8/layout/list1"/>
    <dgm:cxn modelId="{43B299A5-51D4-4A20-9292-86FDAC0E8F11}" type="presParOf" srcId="{AA4120A8-71C2-4331-BC81-C22DA5A646E6}" destId="{96BFDDDB-3E67-4752-9E22-620716E3B978}" srcOrd="1" destOrd="0" presId="urn:microsoft.com/office/officeart/2005/8/layout/list1"/>
    <dgm:cxn modelId="{C5FB23DD-3CB0-46C5-AE18-A47867EE298B}" type="presParOf" srcId="{EF4B6EE7-4186-45E0-8522-792AEC7E6667}" destId="{DA24D291-D4F1-4FB4-B3AC-AEB04B863E2D}" srcOrd="9" destOrd="0" presId="urn:microsoft.com/office/officeart/2005/8/layout/list1"/>
    <dgm:cxn modelId="{62AB4432-5C23-4613-9107-35467EDDC773}" type="presParOf" srcId="{EF4B6EE7-4186-45E0-8522-792AEC7E6667}" destId="{B4348784-DDCC-4724-B96B-39A73DF2DCDC}" srcOrd="10" destOrd="0" presId="urn:microsoft.com/office/officeart/2005/8/layout/list1"/>
    <dgm:cxn modelId="{9BA8D30D-C390-4757-908C-2E165AEC4A9F}" type="presParOf" srcId="{EF4B6EE7-4186-45E0-8522-792AEC7E6667}" destId="{04C65CAC-8F83-42A7-86D2-2DAD56FF3229}" srcOrd="11" destOrd="0" presId="urn:microsoft.com/office/officeart/2005/8/layout/list1"/>
    <dgm:cxn modelId="{51E742D6-402E-476E-A620-F4D12A24FE2F}" type="presParOf" srcId="{EF4B6EE7-4186-45E0-8522-792AEC7E6667}" destId="{3863F77E-2A1B-4926-A752-207859F77AF0}" srcOrd="12" destOrd="0" presId="urn:microsoft.com/office/officeart/2005/8/layout/list1"/>
    <dgm:cxn modelId="{5F17A7EB-8FB8-427E-98E2-17875500B275}" type="presParOf" srcId="{3863F77E-2A1B-4926-A752-207859F77AF0}" destId="{3D93714B-CEBF-4114-95BE-E8FD7C9BDFE3}" srcOrd="0" destOrd="0" presId="urn:microsoft.com/office/officeart/2005/8/layout/list1"/>
    <dgm:cxn modelId="{2B2DEEFE-1C3F-478B-A1BA-C0D2E4BE57E8}" type="presParOf" srcId="{3863F77E-2A1B-4926-A752-207859F77AF0}" destId="{F6E02D77-849C-4D07-9BF8-6548D0692F47}" srcOrd="1" destOrd="0" presId="urn:microsoft.com/office/officeart/2005/8/layout/list1"/>
    <dgm:cxn modelId="{E936547E-4BC6-4FAC-BDB6-535699F8B840}" type="presParOf" srcId="{EF4B6EE7-4186-45E0-8522-792AEC7E6667}" destId="{95B6D07F-8563-4DD9-B8DA-666496307C26}" srcOrd="13" destOrd="0" presId="urn:microsoft.com/office/officeart/2005/8/layout/list1"/>
    <dgm:cxn modelId="{43C1EA50-34D4-4420-BDB8-312EB4D4CAC9}" type="presParOf" srcId="{EF4B6EE7-4186-45E0-8522-792AEC7E6667}" destId="{08AC2FA8-82F0-43C2-B952-29F1AB5BC57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93948-4466-4B81-8D86-DF750D61D1CD}">
      <dsp:nvSpPr>
        <dsp:cNvPr id="0" name=""/>
        <dsp:cNvSpPr/>
      </dsp:nvSpPr>
      <dsp:spPr>
        <a:xfrm>
          <a:off x="0" y="267483"/>
          <a:ext cx="585501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7BA25C-72B7-41CE-AA24-447F0CE730F3}">
      <dsp:nvSpPr>
        <dsp:cNvPr id="0" name=""/>
        <dsp:cNvSpPr/>
      </dsp:nvSpPr>
      <dsp:spPr>
        <a:xfrm>
          <a:off x="281887" y="1803"/>
          <a:ext cx="5567606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4914" tIns="0" rIns="15491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Comic Sans MS" panose="030F0702030302020204" pitchFamily="66" charset="0"/>
            </a:rPr>
            <a:t>Common Software Commands</a:t>
          </a:r>
        </a:p>
      </dsp:txBody>
      <dsp:txXfrm>
        <a:off x="307826" y="27742"/>
        <a:ext cx="5515728" cy="479482"/>
      </dsp:txXfrm>
    </dsp:sp>
    <dsp:sp modelId="{77D55CB2-74A4-4DEC-B823-BD123E064352}">
      <dsp:nvSpPr>
        <dsp:cNvPr id="0" name=""/>
        <dsp:cNvSpPr/>
      </dsp:nvSpPr>
      <dsp:spPr>
        <a:xfrm>
          <a:off x="0" y="1083964"/>
          <a:ext cx="585501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AE7F49-A190-4494-9DBC-8288C69EEF08}">
      <dsp:nvSpPr>
        <dsp:cNvPr id="0" name=""/>
        <dsp:cNvSpPr/>
      </dsp:nvSpPr>
      <dsp:spPr>
        <a:xfrm>
          <a:off x="291893" y="818284"/>
          <a:ext cx="5563039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4914" tIns="0" rIns="15491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Comic Sans MS" panose="030F0702030302020204" pitchFamily="66" charset="0"/>
            </a:rPr>
            <a:t>Word Processing</a:t>
          </a:r>
        </a:p>
      </dsp:txBody>
      <dsp:txXfrm>
        <a:off x="317832" y="844223"/>
        <a:ext cx="5511161" cy="479482"/>
      </dsp:txXfrm>
    </dsp:sp>
    <dsp:sp modelId="{B4348784-DDCC-4724-B96B-39A73DF2DCDC}">
      <dsp:nvSpPr>
        <dsp:cNvPr id="0" name=""/>
        <dsp:cNvSpPr/>
      </dsp:nvSpPr>
      <dsp:spPr>
        <a:xfrm>
          <a:off x="0" y="1900444"/>
          <a:ext cx="585501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BFDDDB-3E67-4752-9E22-620716E3B978}">
      <dsp:nvSpPr>
        <dsp:cNvPr id="0" name=""/>
        <dsp:cNvSpPr/>
      </dsp:nvSpPr>
      <dsp:spPr>
        <a:xfrm>
          <a:off x="291893" y="1634764"/>
          <a:ext cx="5563039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4914" tIns="0" rIns="15491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Comic Sans MS" panose="030F0702030302020204" pitchFamily="66" charset="0"/>
            </a:rPr>
            <a:t>Spreadsheet</a:t>
          </a:r>
        </a:p>
      </dsp:txBody>
      <dsp:txXfrm>
        <a:off x="317832" y="1660703"/>
        <a:ext cx="5511161" cy="479482"/>
      </dsp:txXfrm>
    </dsp:sp>
    <dsp:sp modelId="{08AC2FA8-82F0-43C2-B952-29F1AB5BC575}">
      <dsp:nvSpPr>
        <dsp:cNvPr id="0" name=""/>
        <dsp:cNvSpPr/>
      </dsp:nvSpPr>
      <dsp:spPr>
        <a:xfrm>
          <a:off x="0" y="2716924"/>
          <a:ext cx="585501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E02D77-849C-4D07-9BF8-6548D0692F47}">
      <dsp:nvSpPr>
        <dsp:cNvPr id="0" name=""/>
        <dsp:cNvSpPr/>
      </dsp:nvSpPr>
      <dsp:spPr>
        <a:xfrm>
          <a:off x="291893" y="2451244"/>
          <a:ext cx="5563039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4914" tIns="0" rIns="15491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Comic Sans MS" panose="030F0702030302020204" pitchFamily="66" charset="0"/>
            </a:rPr>
            <a:t>Presentation graphics</a:t>
          </a:r>
        </a:p>
      </dsp:txBody>
      <dsp:txXfrm>
        <a:off x="317832" y="2477183"/>
        <a:ext cx="5511161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0A40A-DD3A-480E-A055-22DF857AC07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79DE5-91C3-4352-9746-E24565BBA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9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7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644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5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90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3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E60B863-BEE1-4C5C-A646-A84E0A8C66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62F78D-BC46-47F5-81BA-7754C7B36506}" type="slidenum">
              <a:rPr lang="en-US" altLang="en-US"/>
              <a:pPr/>
              <a:t>22</a:t>
            </a:fld>
            <a:endParaRPr lang="en-US" altLang="en-US" dirty="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4BAAEE3E-3572-4820-BFDF-A9E856D617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9653388-15FD-47CE-BE9E-E1F31328E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endParaRPr lang="en-US" altLang="en-US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75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the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55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E60B863-BEE1-4C5C-A646-A84E0A8C66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62F78D-BC46-47F5-81BA-7754C7B36506}" type="slidenum">
              <a:rPr lang="en-US" altLang="en-US"/>
              <a:pPr/>
              <a:t>24</a:t>
            </a:fld>
            <a:endParaRPr lang="en-US" altLang="en-US" dirty="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4BAAEE3E-3572-4820-BFDF-A9E856D617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9653388-15FD-47CE-BE9E-E1F31328E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610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E60B863-BEE1-4C5C-A646-A84E0A8C66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62F78D-BC46-47F5-81BA-7754C7B36506}" type="slidenum">
              <a:rPr lang="en-US" altLang="en-US"/>
              <a:pPr/>
              <a:t>25</a:t>
            </a:fld>
            <a:endParaRPr lang="en-US" altLang="en-US" dirty="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4BAAEE3E-3572-4820-BFDF-A9E856D617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9653388-15FD-47CE-BE9E-E1F31328E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98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95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2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266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E60B863-BEE1-4C5C-A646-A84E0A8C66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62F78D-BC46-47F5-81BA-7754C7B36506}" type="slidenum">
              <a:rPr lang="en-US" altLang="en-US"/>
              <a:pPr/>
              <a:t>28</a:t>
            </a:fld>
            <a:endParaRPr lang="en-US" altLang="en-US" dirty="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4BAAEE3E-3572-4820-BFDF-A9E856D617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9653388-15FD-47CE-BE9E-E1F31328E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endParaRPr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63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E60B863-BEE1-4C5C-A646-A84E0A8C66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62F78D-BC46-47F5-81BA-7754C7B36506}" type="slidenum">
              <a:rPr lang="en-US" altLang="en-US"/>
              <a:pPr/>
              <a:t>33</a:t>
            </a:fld>
            <a:endParaRPr lang="en-US" altLang="en-US" dirty="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4BAAEE3E-3572-4820-BFDF-A9E856D617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9653388-15FD-47CE-BE9E-E1F31328E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>
                <a:latin typeface="Helvetica" panose="020B0604020202020204" pitchFamily="34" charset="0"/>
              </a:rPr>
              <a:t>Open MSEXCEL</a:t>
            </a:r>
          </a:p>
        </p:txBody>
      </p:sp>
    </p:spTree>
    <p:extLst>
      <p:ext uri="{BB962C8B-B14F-4D97-AF65-F5344CB8AC3E}">
        <p14:creationId xmlns:p14="http://schemas.microsoft.com/office/powerpoint/2010/main" val="1390247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05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C15FB9F-1B3C-40D8-95BC-6B9BB79333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517BF4-A1FE-4F23-85A9-9CD616A608D6}" type="slidenum">
              <a:rPr lang="en-US" altLang="en-US"/>
              <a:pPr/>
              <a:t>35</a:t>
            </a:fld>
            <a:endParaRPr lang="en-US" altLang="en-US" dirty="0"/>
          </a:p>
        </p:txBody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554F14D6-4B9D-4D8A-BF55-E767F80DD1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84C9D2D3-2BAA-402B-9A15-D16F5AF197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24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56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928BBF6-DF16-43FF-968C-F08BA2FA95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CDB4AC-6238-4C89-B606-C9456DAA2403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26B621D1-0DA3-449B-9BB9-4DFEF25AE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E4DADDE7-8B48-425B-A070-E88ECD151D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0721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928BBF6-DF16-43FF-968C-F08BA2FA95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CDB4AC-6238-4C89-B606-C9456DAA2403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26B621D1-0DA3-449B-9BB9-4DFEF25AE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E4DADDE7-8B48-425B-A070-E88ECD151D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2882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928BBF6-DF16-43FF-968C-F08BA2FA95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CDB4AC-6238-4C89-B606-C9456DAA2403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26B621D1-0DA3-449B-9BB9-4DFEF25AE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E4DADDE7-8B48-425B-A070-E88ECD151D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1043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90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928BBF6-DF16-43FF-968C-F08BA2FA95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CDB4AC-6238-4C89-B606-C9456DAA2403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26B621D1-0DA3-449B-9BB9-4DFEF25AE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E4DADDE7-8B48-425B-A070-E88ECD151D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7941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928BBF6-DF16-43FF-968C-F08BA2FA95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CDB4AC-6238-4C89-B606-C9456DAA2403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26B621D1-0DA3-449B-9BB9-4DFEF25AE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E4DADDE7-8B48-425B-A070-E88ECD151D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0847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928BBF6-DF16-43FF-968C-F08BA2FA95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CDB4AC-6238-4C89-B606-C9456DAA2403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26B621D1-0DA3-449B-9BB9-4DFEF25AE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E4DADDE7-8B48-425B-A070-E88ECD151D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821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E60B863-BEE1-4C5C-A646-A84E0A8C66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62F78D-BC46-47F5-81BA-7754C7B36506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4BAAEE3E-3572-4820-BFDF-A9E856D617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9653388-15FD-47CE-BE9E-E1F31328E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5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E60B863-BEE1-4C5C-A646-A84E0A8C66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62F78D-BC46-47F5-81BA-7754C7B36506}" type="slidenum">
              <a:rPr lang="en-US" altLang="en-US"/>
              <a:pPr/>
              <a:t>6</a:t>
            </a:fld>
            <a:endParaRPr lang="en-US" altLang="en-US" dirty="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4BAAEE3E-3572-4820-BFDF-A9E856D617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9653388-15FD-47CE-BE9E-E1F31328E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565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E60B863-BEE1-4C5C-A646-A84E0A8C66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62F78D-BC46-47F5-81BA-7754C7B36506}" type="slidenum">
              <a:rPr lang="en-US" altLang="en-US"/>
              <a:pPr/>
              <a:t>7</a:t>
            </a:fld>
            <a:endParaRPr lang="en-US" altLang="en-US" dirty="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4BAAEE3E-3572-4820-BFDF-A9E856D617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9653388-15FD-47CE-BE9E-E1F31328E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912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3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F686C-46FF-41CC-9BF8-D532DC257B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08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79DE5-91C3-4352-9746-E24565BBA53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1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351A56-CC18-41B7-AB49-E5E7111EE6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8856" y="5683949"/>
            <a:ext cx="1352712" cy="1174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F8A6A-1A05-458D-831C-2D30E45472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6072" y="5752841"/>
            <a:ext cx="1108995" cy="10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22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6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78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145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15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544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884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659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792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CA1E3-F81A-4E72-9A2D-36307AF41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347" y="6049693"/>
            <a:ext cx="950880" cy="825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C63847-8691-4731-BD00-5188835128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96" y="163773"/>
            <a:ext cx="770394" cy="7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91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54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18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90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61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36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92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20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9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</p:sldLayoutIdLst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61FB-513B-4C21-9102-5143E797C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3205" y="841642"/>
            <a:ext cx="8825658" cy="186959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 TO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3484E-1517-48B3-88A4-6BA6384BE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0260" y="3975322"/>
            <a:ext cx="7363326" cy="782944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Productivity Tools</a:t>
            </a:r>
          </a:p>
        </p:txBody>
      </p:sp>
    </p:spTree>
    <p:extLst>
      <p:ext uri="{BB962C8B-B14F-4D97-AF65-F5344CB8AC3E}">
        <p14:creationId xmlns:p14="http://schemas.microsoft.com/office/powerpoint/2010/main" val="2922166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19539"/>
            <a:ext cx="7776838" cy="17208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Live Preview </a:t>
            </a:r>
            <a:r>
              <a:rPr lang="en-US" dirty="0"/>
              <a:t> is a feature that allows you to see how formatting options change a selected text or object, without actually applying them.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788775"/>
            <a:ext cx="6612802" cy="230511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3BEC34F-F09D-4A99-A86A-3B40A3D7D083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565717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</p:spTree>
    <p:extLst>
      <p:ext uri="{BB962C8B-B14F-4D97-AF65-F5344CB8AC3E}">
        <p14:creationId xmlns:p14="http://schemas.microsoft.com/office/powerpoint/2010/main" val="538122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337" y="2480600"/>
            <a:ext cx="4622937" cy="3513724"/>
          </a:xfrm>
        </p:spPr>
        <p:txBody>
          <a:bodyPr>
            <a:normAutofit/>
          </a:bodyPr>
          <a:lstStyle/>
          <a:p>
            <a:r>
              <a:rPr lang="en-US" b="1" i="1" dirty="0"/>
              <a:t>Screen Tips</a:t>
            </a:r>
          </a:p>
          <a:p>
            <a:pPr marL="457200" lvl="1" indent="0">
              <a:buNone/>
            </a:pPr>
            <a:r>
              <a:rPr lang="en-US" sz="2400" dirty="0"/>
              <a:t>If your move your mouse pointer over any of the command icons and buttons, a hover box will appear.</a:t>
            </a:r>
          </a:p>
          <a:p>
            <a:pPr marL="457200" lvl="1" indent="0">
              <a:buNone/>
            </a:pPr>
            <a:r>
              <a:rPr lang="en-US" sz="2400" dirty="0"/>
              <a:t>It tells you the name of the command and what it does.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327" y="2517612"/>
            <a:ext cx="3730336" cy="3439699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D8CCC19-3FFE-4FBE-9A9F-6EADBF293D7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565717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</p:spTree>
    <p:extLst>
      <p:ext uri="{BB962C8B-B14F-4D97-AF65-F5344CB8AC3E}">
        <p14:creationId xmlns:p14="http://schemas.microsoft.com/office/powerpoint/2010/main" val="956387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81" y="1826512"/>
            <a:ext cx="7776838" cy="949388"/>
          </a:xfrm>
        </p:spPr>
        <p:txBody>
          <a:bodyPr/>
          <a:lstStyle/>
          <a:p>
            <a:r>
              <a:rPr lang="en-US" b="1" i="1" dirty="0"/>
              <a:t>Key Tips </a:t>
            </a:r>
            <a:r>
              <a:rPr lang="en-US" dirty="0"/>
              <a:t>are keys that are used to quickly access the command icons and buttons.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332" y="3267390"/>
            <a:ext cx="7159336" cy="162942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478AFD2-169D-440A-BA10-F029BCFBBFBA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565717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</p:spTree>
    <p:extLst>
      <p:ext uri="{BB962C8B-B14F-4D97-AF65-F5344CB8AC3E}">
        <p14:creationId xmlns:p14="http://schemas.microsoft.com/office/powerpoint/2010/main" val="2869361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86410"/>
            <a:ext cx="10018713" cy="81049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290328-5868-4025-BCB3-3CC65B3623D4}"/>
              </a:ext>
            </a:extLst>
          </p:cNvPr>
          <p:cNvSpPr/>
          <p:nvPr/>
        </p:nvSpPr>
        <p:spPr>
          <a:xfrm>
            <a:off x="1979123" y="165051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i="1" dirty="0"/>
              <a:t>Playing with Fonts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2E56335-BCB8-4D01-9646-E739994B9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401" t="9854" r="14745" b="12667"/>
          <a:stretch/>
        </p:blipFill>
        <p:spPr>
          <a:xfrm>
            <a:off x="3708119" y="2273467"/>
            <a:ext cx="5951812" cy="393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36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86410"/>
            <a:ext cx="10018713" cy="81049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290328-5868-4025-BCB3-3CC65B3623D4}"/>
              </a:ext>
            </a:extLst>
          </p:cNvPr>
          <p:cNvSpPr/>
          <p:nvPr/>
        </p:nvSpPr>
        <p:spPr>
          <a:xfrm>
            <a:off x="1979123" y="1650518"/>
            <a:ext cx="2534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i="1" dirty="0"/>
              <a:t>Font Dialog Box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EFF5332-EE27-4393-9DCA-D34029068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249" t="9579" r="10920" b="6459"/>
          <a:stretch/>
        </p:blipFill>
        <p:spPr>
          <a:xfrm>
            <a:off x="3409699" y="2273467"/>
            <a:ext cx="6640230" cy="41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48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9507" y="1931528"/>
            <a:ext cx="7776838" cy="2398595"/>
          </a:xfrm>
        </p:spPr>
        <p:txBody>
          <a:bodyPr>
            <a:normAutofit/>
          </a:bodyPr>
          <a:lstStyle/>
          <a:p>
            <a:r>
              <a:rPr lang="en-US" b="1" dirty="0"/>
              <a:t>List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Go to Paragraph group under the Home tab.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Click the Icon list to start a bulleted list or numbered list.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145" y="3976059"/>
            <a:ext cx="2386501" cy="2591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285" y="3930566"/>
            <a:ext cx="2431472" cy="26824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6674985-0F2C-4FB9-939B-7EBDA0E99677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565717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</p:spTree>
    <p:extLst>
      <p:ext uri="{BB962C8B-B14F-4D97-AF65-F5344CB8AC3E}">
        <p14:creationId xmlns:p14="http://schemas.microsoft.com/office/powerpoint/2010/main" val="2302858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82" y="2656257"/>
            <a:ext cx="4158583" cy="1736839"/>
          </a:xfrm>
        </p:spPr>
        <p:txBody>
          <a:bodyPr>
            <a:normAutofit/>
          </a:bodyPr>
          <a:lstStyle/>
          <a:p>
            <a:r>
              <a:rPr lang="en-US" b="1" dirty="0"/>
              <a:t>Tables</a:t>
            </a:r>
          </a:p>
          <a:p>
            <a:pPr marL="457200" lvl="1" indent="0">
              <a:buNone/>
            </a:pPr>
            <a:r>
              <a:rPr lang="en-US" sz="2400" dirty="0"/>
              <a:t>Go to Insert tab and click the Table icon.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46" y="1999909"/>
            <a:ext cx="3461105" cy="437245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823C6A4-D6CD-49A5-AC56-25D6067A36D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565717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</p:spTree>
    <p:extLst>
      <p:ext uri="{BB962C8B-B14F-4D97-AF65-F5344CB8AC3E}">
        <p14:creationId xmlns:p14="http://schemas.microsoft.com/office/powerpoint/2010/main" val="700023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86410"/>
            <a:ext cx="10018713" cy="81049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290328-5868-4025-BCB3-3CC65B3623D4}"/>
              </a:ext>
            </a:extLst>
          </p:cNvPr>
          <p:cNvSpPr/>
          <p:nvPr/>
        </p:nvSpPr>
        <p:spPr>
          <a:xfrm>
            <a:off x="1979124" y="1650518"/>
            <a:ext cx="8934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i="1" dirty="0"/>
              <a:t>Adding Images</a:t>
            </a:r>
          </a:p>
          <a:p>
            <a:pPr lvl="1">
              <a:buClr>
                <a:schemeClr val="accent1"/>
              </a:buClr>
            </a:pPr>
            <a:r>
              <a:rPr lang="en-US" sz="2400" dirty="0"/>
              <a:t>You can add and manipulate objects in your documents using the commands under the Insert tab of the Ribbon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86342-D130-42B9-931B-DF75495F4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15" t="40884" r="16664" b="7311"/>
          <a:stretch/>
        </p:blipFill>
        <p:spPr>
          <a:xfrm>
            <a:off x="2318904" y="3040763"/>
            <a:ext cx="7554191" cy="300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28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0807" y="2749122"/>
            <a:ext cx="5197478" cy="2743201"/>
          </a:xfrm>
        </p:spPr>
        <p:txBody>
          <a:bodyPr>
            <a:normAutofit/>
          </a:bodyPr>
          <a:lstStyle/>
          <a:p>
            <a:r>
              <a:rPr lang="en-US" dirty="0"/>
              <a:t>WordArt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Is a stylized way of presenting words on the slide.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Words that can be shaped into certain forms and color may be added to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36E6F-58D4-49D4-9535-EA07C7AA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780" y="2069247"/>
            <a:ext cx="3532909" cy="410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92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846" y="2020271"/>
            <a:ext cx="7362305" cy="1412885"/>
          </a:xfrm>
        </p:spPr>
        <p:txBody>
          <a:bodyPr/>
          <a:lstStyle/>
          <a:p>
            <a:r>
              <a:rPr lang="en-US" b="1" i="1" dirty="0"/>
              <a:t>Smart Art </a:t>
            </a:r>
            <a:r>
              <a:rPr lang="en-US" dirty="0"/>
              <a:t>are used to create lists, show procedures, and explain relationships, all in a visual manner.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602" y="3429000"/>
            <a:ext cx="4896519" cy="303661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A5CF507-3F87-473B-A1C7-C67D52D16290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565717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</p:spTree>
    <p:extLst>
      <p:ext uri="{BB962C8B-B14F-4D97-AF65-F5344CB8AC3E}">
        <p14:creationId xmlns:p14="http://schemas.microsoft.com/office/powerpoint/2010/main" val="948580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>
            <a:extLst>
              <a:ext uri="{FF2B5EF4-FFF2-40B4-BE49-F238E27FC236}">
                <a16:creationId xmlns:a16="http://schemas.microsoft.com/office/drawing/2014/main" id="{490D66D1-7C8B-4FA3-BC38-AC43AB7871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2670" y="1882498"/>
            <a:ext cx="8681993" cy="4289702"/>
          </a:xfrm>
        </p:spPr>
        <p:txBody>
          <a:bodyPr>
            <a:noAutofit/>
          </a:bodyPr>
          <a:lstStyle/>
          <a:p>
            <a:r>
              <a:rPr lang="en-US" dirty="0"/>
              <a:t>Identify and utilize the different elements of the graphical user interface of Microsoft Office.</a:t>
            </a:r>
            <a:endParaRPr lang="en-US" altLang="en-US" dirty="0"/>
          </a:p>
          <a:p>
            <a:r>
              <a:rPr lang="en-US" dirty="0"/>
              <a:t>Select the appropriate MS office productivity tool for a given task</a:t>
            </a:r>
          </a:p>
          <a:p>
            <a:pPr lvl="0"/>
            <a:r>
              <a:rPr lang="en-US" dirty="0"/>
              <a:t>Apply basic spreadsheet formulas. </a:t>
            </a:r>
            <a:endParaRPr lang="en-US" altLang="en-US" dirty="0"/>
          </a:p>
          <a:p>
            <a:r>
              <a:rPr lang="en-US" altLang="en-US" dirty="0" smtClean="0"/>
              <a:t>Create </a:t>
            </a:r>
            <a:r>
              <a:rPr lang="en-US" altLang="en-US" dirty="0"/>
              <a:t>Documents, Reports, Presentation  needed using appropriate MSOffice Application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C67E97-4745-4E23-9C69-8FD8F631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5987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4180581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895601"/>
            <a:ext cx="5930642" cy="1524001"/>
          </a:xfrm>
        </p:spPr>
        <p:txBody>
          <a:bodyPr/>
          <a:lstStyle/>
          <a:p>
            <a:r>
              <a:rPr lang="en-US" b="1" i="1" dirty="0"/>
              <a:t>Hyperlink</a:t>
            </a:r>
            <a:r>
              <a:rPr lang="en-US" dirty="0"/>
              <a:t> is a reference to a hypertext document (like a Web page) that enables you to “jump” to that document.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85C93-A32E-4263-99C6-FBDA8EEA6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953" y="2438399"/>
            <a:ext cx="3946820" cy="37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28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81" y="2371839"/>
            <a:ext cx="5557322" cy="3738508"/>
          </a:xfrm>
        </p:spPr>
        <p:txBody>
          <a:bodyPr>
            <a:normAutofit/>
          </a:bodyPr>
          <a:lstStyle/>
          <a:p>
            <a:r>
              <a:rPr lang="en-US" b="1" i="1" dirty="0"/>
              <a:t>Text Wrapping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To modify an image’s text wrapping, just select the image.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The Picture Tools contextual tab will appear in the Ribbon.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Click the Wrap Text button in the Arrange group and select the appropriate wrapping style.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5" y="2695331"/>
            <a:ext cx="2949818" cy="32107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15F333-B6A2-4F49-8568-F00BF3F4356F}"/>
              </a:ext>
            </a:extLst>
          </p:cNvPr>
          <p:cNvSpPr txBox="1">
            <a:spLocks/>
          </p:cNvSpPr>
          <p:nvPr/>
        </p:nvSpPr>
        <p:spPr>
          <a:xfrm>
            <a:off x="1484311" y="688019"/>
            <a:ext cx="10018713" cy="11032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</p:spTree>
    <p:extLst>
      <p:ext uri="{BB962C8B-B14F-4D97-AF65-F5344CB8AC3E}">
        <p14:creationId xmlns:p14="http://schemas.microsoft.com/office/powerpoint/2010/main" val="166097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F4B3F92-05B7-4A34-AC77-8D01A885B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65717"/>
            <a:ext cx="8229600" cy="1143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832898B6-466F-48CF-8600-86FC2E5F62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869097"/>
            <a:ext cx="8361680" cy="4583567"/>
          </a:xfrm>
        </p:spPr>
        <p:txBody>
          <a:bodyPr>
            <a:noAutofit/>
          </a:bodyPr>
          <a:lstStyle/>
          <a:p>
            <a:r>
              <a:rPr lang="en-US" altLang="en-US" b="1" i="1" dirty="0"/>
              <a:t>Editing Text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/>
              <a:t>Insertion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/>
              <a:t>Word Wrap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/>
              <a:t>Backspace vs Delete Key</a:t>
            </a:r>
          </a:p>
          <a:p>
            <a:r>
              <a:rPr lang="en-US" altLang="en-US" b="1" i="1" dirty="0"/>
              <a:t>Formatting Text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/>
              <a:t>Character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/>
              <a:t>Paragraph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/>
              <a:t>Page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/>
              <a:t>Document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EE6CB-96E1-4084-A81F-324E5AD4A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20" y="3875183"/>
            <a:ext cx="5167566" cy="25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41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86410"/>
            <a:ext cx="10018713" cy="81049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  <a:endParaRPr lang="en-US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290328-5868-4025-BCB3-3CC65B3623D4}"/>
              </a:ext>
            </a:extLst>
          </p:cNvPr>
          <p:cNvSpPr/>
          <p:nvPr/>
        </p:nvSpPr>
        <p:spPr>
          <a:xfrm>
            <a:off x="1979123" y="1650518"/>
            <a:ext cx="387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i="1" dirty="0"/>
              <a:t>Rulers, Margins, Indents, and Tabs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D66BB52-C99E-4F9F-8DD3-95C41B5EC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12" t="43873" r="13913" b="26267"/>
          <a:stretch/>
        </p:blipFill>
        <p:spPr>
          <a:xfrm>
            <a:off x="1882162" y="2348345"/>
            <a:ext cx="922301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72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F4B3F92-05B7-4A34-AC77-8D01A885B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65717"/>
            <a:ext cx="8229600" cy="1143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Commands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2EAAE6-A0B3-49F9-AA7F-3763CD48A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667564"/>
              </p:ext>
            </p:extLst>
          </p:nvPr>
        </p:nvGraphicFramePr>
        <p:xfrm>
          <a:off x="1537855" y="1994603"/>
          <a:ext cx="88392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68392815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186825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Function Keys / Shortcut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41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CTRL 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Displays/Hide  Ribbon menu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33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Go To Key (Word / EXCEL)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82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CTRL F6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Toggle s between multiple documents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9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Opens the Spell Check dialog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6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Shift 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Opens the Thesaurus dialog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459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882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F4B3F92-05B7-4A34-AC77-8D01A885B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65717"/>
            <a:ext cx="8229600" cy="1143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Commands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2EAAE6-A0B3-49F9-AA7F-3763CD48A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21693"/>
              </p:ext>
            </p:extLst>
          </p:nvPr>
        </p:nvGraphicFramePr>
        <p:xfrm>
          <a:off x="2249054" y="1994603"/>
          <a:ext cx="822959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4771">
                  <a:extLst>
                    <a:ext uri="{9D8B030D-6E8A-4147-A177-3AD203B41FA5}">
                      <a16:colId xmlns:a16="http://schemas.microsoft.com/office/drawing/2014/main" val="268392815"/>
                    </a:ext>
                  </a:extLst>
                </a:gridCol>
                <a:gridCol w="4444828">
                  <a:extLst>
                    <a:ext uri="{9D8B030D-6E8A-4147-A177-3AD203B41FA5}">
                      <a16:colId xmlns:a16="http://schemas.microsoft.com/office/drawing/2014/main" val="1868258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Function Keys / Shortcut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41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Opens the Save As Dialog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Shift F12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Saves the current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33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Shift 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Toggles the case of selected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82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Repeats the last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9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CTRL Shift 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Disables selected hyperlink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62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966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1049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Word Processing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496291"/>
            <a:ext cx="8289610" cy="3380509"/>
          </a:xfrm>
          <a:noFill/>
          <a:ln w="63500"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ctr"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Word Processing</a:t>
            </a:r>
          </a:p>
          <a:p>
            <a:pPr marL="914400" lvl="2" indent="0">
              <a:buNone/>
            </a:pPr>
            <a:r>
              <a:rPr lang="en-US" sz="2400" dirty="0"/>
              <a:t>The art and science of converting written information into a form that looks pleasing when printed.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Word Processor</a:t>
            </a:r>
          </a:p>
          <a:p>
            <a:pPr marL="914400" lvl="2" indent="0">
              <a:buNone/>
            </a:pPr>
            <a:r>
              <a:rPr lang="en-US" sz="2400" dirty="0"/>
              <a:t>The tool used to perform word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935" y="3842408"/>
            <a:ext cx="2206956" cy="262793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83890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86410"/>
            <a:ext cx="10018713" cy="81049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Word Processor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63291-C116-4737-8823-1858A473A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98" y="1396901"/>
            <a:ext cx="6950357" cy="51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8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F4B3F92-05B7-4A34-AC77-8D01A885B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33449"/>
            <a:ext cx="8229600" cy="1143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Word Processor</a:t>
            </a:r>
            <a:endParaRPr lang="en-US" altLang="en-US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832898B6-466F-48CF-8600-86FC2E5F62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44014" y="1776449"/>
            <a:ext cx="5399377" cy="3471412"/>
          </a:xfrm>
        </p:spPr>
        <p:txBody>
          <a:bodyPr>
            <a:normAutofit/>
          </a:bodyPr>
          <a:lstStyle/>
          <a:p>
            <a:r>
              <a:rPr lang="en-US" altLang="en-US" b="1" dirty="0"/>
              <a:t>Page Views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Print Layout View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Web Layout View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Outline View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Draft View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Full Screen Reading View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586410"/>
            <a:ext cx="10018713" cy="81049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Word Processor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290328-5868-4025-BCB3-3CC65B3623D4}"/>
              </a:ext>
            </a:extLst>
          </p:cNvPr>
          <p:cNvSpPr/>
          <p:nvPr/>
        </p:nvSpPr>
        <p:spPr>
          <a:xfrm>
            <a:off x="1979123" y="1650518"/>
            <a:ext cx="30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Microsoft Word Keystrokes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886CF20-42A7-4B90-A3A4-502582EF1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554" t="20814" r="23559" b="6164"/>
          <a:stretch/>
        </p:blipFill>
        <p:spPr>
          <a:xfrm>
            <a:off x="3994027" y="2242066"/>
            <a:ext cx="50976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32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B082-4424-46CE-823C-FFF0E372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5987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Outline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A2BE80-7980-41D8-9AAE-81F7BD98D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5932377"/>
              </p:ext>
            </p:extLst>
          </p:nvPr>
        </p:nvGraphicFramePr>
        <p:xfrm>
          <a:off x="3339785" y="2073928"/>
          <a:ext cx="5855016" cy="317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0430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81" y="2278653"/>
            <a:ext cx="4173232" cy="3891329"/>
          </a:xfrm>
        </p:spPr>
        <p:txBody>
          <a:bodyPr/>
          <a:lstStyle/>
          <a:p>
            <a:r>
              <a:rPr lang="en-US" b="1" i="1" dirty="0"/>
              <a:t>Footnotes and Endnotes</a:t>
            </a:r>
          </a:p>
          <a:p>
            <a:r>
              <a:rPr lang="en-US" dirty="0"/>
              <a:t>Notes at the bottom of the page is called </a:t>
            </a:r>
            <a:r>
              <a:rPr lang="en-US" b="1" u="sng" dirty="0"/>
              <a:t>footnotes</a:t>
            </a:r>
            <a:r>
              <a:rPr lang="en-US" dirty="0"/>
              <a:t> and notes at the end of the chapter, article, or document is called </a:t>
            </a:r>
            <a:r>
              <a:rPr lang="en-US" b="1" u="sng" dirty="0"/>
              <a:t>endnotes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2278652"/>
            <a:ext cx="3200678" cy="40213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DF2A35B-97A1-4FE2-ACCF-8434B5998120}"/>
              </a:ext>
            </a:extLst>
          </p:cNvPr>
          <p:cNvSpPr txBox="1">
            <a:spLocks/>
          </p:cNvSpPr>
          <p:nvPr/>
        </p:nvSpPr>
        <p:spPr>
          <a:xfrm>
            <a:off x="1484311" y="586410"/>
            <a:ext cx="10018713" cy="81049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accent1"/>
                </a:solidFill>
                <a:latin typeface="Comic Sans MS" panose="030F0702030302020204" pitchFamily="66" charset="0"/>
              </a:rPr>
              <a:t>Word Processor</a:t>
            </a:r>
            <a:endParaRPr lang="en-US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984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81" y="1818326"/>
            <a:ext cx="7776838" cy="1257299"/>
          </a:xfrm>
        </p:spPr>
        <p:txBody>
          <a:bodyPr>
            <a:normAutofit/>
          </a:bodyPr>
          <a:lstStyle/>
          <a:p>
            <a:r>
              <a:rPr lang="en-US" b="1" i="1" dirty="0"/>
              <a:t>Page Setup </a:t>
            </a:r>
            <a:r>
              <a:rPr lang="en-US" dirty="0"/>
              <a:t>let you arrange the paper size, set the margin and orientation.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48" y="3497051"/>
            <a:ext cx="5744705" cy="24858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4FD794-2F01-4953-8175-FE6337B78D21}"/>
              </a:ext>
            </a:extLst>
          </p:cNvPr>
          <p:cNvSpPr txBox="1">
            <a:spLocks/>
          </p:cNvSpPr>
          <p:nvPr/>
        </p:nvSpPr>
        <p:spPr>
          <a:xfrm>
            <a:off x="1484311" y="586410"/>
            <a:ext cx="10018713" cy="81049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Word Processor</a:t>
            </a:r>
          </a:p>
        </p:txBody>
      </p:sp>
    </p:spTree>
    <p:extLst>
      <p:ext uri="{BB962C8B-B14F-4D97-AF65-F5344CB8AC3E}">
        <p14:creationId xmlns:p14="http://schemas.microsoft.com/office/powerpoint/2010/main" val="3078188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82" y="2113761"/>
            <a:ext cx="4366401" cy="4056221"/>
          </a:xfrm>
        </p:spPr>
        <p:txBody>
          <a:bodyPr/>
          <a:lstStyle/>
          <a:p>
            <a:r>
              <a:rPr lang="en-US" b="1" i="1" dirty="0"/>
              <a:t>Publishing in HTML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Aside from printing the document on paper, you can also publish it as a Web page on the Internet.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Go to </a:t>
            </a:r>
            <a:r>
              <a:rPr lang="en-US" b="1" u="sng" dirty="0"/>
              <a:t>File tab </a:t>
            </a:r>
            <a:r>
              <a:rPr lang="en-US" dirty="0"/>
              <a:t>and Click </a:t>
            </a:r>
            <a:r>
              <a:rPr lang="en-US" b="1" u="sng" dirty="0"/>
              <a:t>Save As</a:t>
            </a:r>
            <a:r>
              <a:rPr lang="en-US" dirty="0"/>
              <a:t>, in the dialog box, Choose </a:t>
            </a:r>
            <a:r>
              <a:rPr lang="en-US" b="1" u="sng" dirty="0"/>
              <a:t>Web Page </a:t>
            </a:r>
            <a:r>
              <a:rPr lang="en-US" dirty="0"/>
              <a:t>in the Save As drop down list box and Click </a:t>
            </a:r>
            <a:r>
              <a:rPr lang="en-US" b="1" u="sng" dirty="0"/>
              <a:t>Save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984" y="2113761"/>
            <a:ext cx="4166756" cy="39485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9C8C68A-B14D-4DD4-8F14-E5F38AD45F60}"/>
              </a:ext>
            </a:extLst>
          </p:cNvPr>
          <p:cNvSpPr txBox="1">
            <a:spLocks/>
          </p:cNvSpPr>
          <p:nvPr/>
        </p:nvSpPr>
        <p:spPr>
          <a:xfrm>
            <a:off x="1484311" y="586410"/>
            <a:ext cx="10018713" cy="81049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Word Processor</a:t>
            </a:r>
          </a:p>
        </p:txBody>
      </p:sp>
    </p:spTree>
    <p:extLst>
      <p:ext uri="{BB962C8B-B14F-4D97-AF65-F5344CB8AC3E}">
        <p14:creationId xmlns:p14="http://schemas.microsoft.com/office/powerpoint/2010/main" val="73970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F4B3F92-05B7-4A34-AC77-8D01A885B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33449"/>
            <a:ext cx="8229600" cy="1143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Spreadsheet Concepts</a:t>
            </a: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832898B6-466F-48CF-8600-86FC2E5F62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74240" y="1930400"/>
            <a:ext cx="8036560" cy="3823359"/>
          </a:xfrm>
        </p:spPr>
        <p:txBody>
          <a:bodyPr>
            <a:normAutofit/>
          </a:bodyPr>
          <a:lstStyle/>
          <a:p>
            <a:r>
              <a:rPr lang="en-US" altLang="en-US" b="1" i="1" dirty="0"/>
              <a:t>Spreadsheet </a:t>
            </a:r>
            <a:r>
              <a:rPr lang="en-US" altLang="en-US" dirty="0"/>
              <a:t>are documents containing a group of numbers and other data organized into rows and columns.</a:t>
            </a:r>
            <a:endParaRPr lang="en-US" altLang="en-US" b="1" i="1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Electronic replacement for ledgers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Can perform calculations repeatedly, accurately, rapidly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Can handle a large number of parameters, variables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Generate Graphs</a:t>
            </a:r>
          </a:p>
        </p:txBody>
      </p:sp>
    </p:spTree>
    <p:extLst>
      <p:ext uri="{BB962C8B-B14F-4D97-AF65-F5344CB8AC3E}">
        <p14:creationId xmlns:p14="http://schemas.microsoft.com/office/powerpoint/2010/main" val="4162047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176" y="703838"/>
            <a:ext cx="7776838" cy="896646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Spreadsheet Concepts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067" t="9579" r="20067" b="7050"/>
          <a:stretch/>
        </p:blipFill>
        <p:spPr>
          <a:xfrm>
            <a:off x="3442854" y="1802766"/>
            <a:ext cx="6078682" cy="47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1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4DC19C08-85DF-4D51-8A6D-8CFD9E23C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4311" y="685800"/>
            <a:ext cx="10018713" cy="966537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Spreadsheet Concepts</a:t>
            </a:r>
          </a:p>
        </p:txBody>
      </p:sp>
      <p:sp>
        <p:nvSpPr>
          <p:cNvPr id="138245" name="Text Box 5">
            <a:extLst>
              <a:ext uri="{FF2B5EF4-FFF2-40B4-BE49-F238E27FC236}">
                <a16:creationId xmlns:a16="http://schemas.microsoft.com/office/drawing/2014/main" id="{3550E754-B7F5-45AE-B3AB-4E60AB1E7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310" y="1922779"/>
            <a:ext cx="9041449" cy="44602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Structure of Spreadsheet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/>
              <a:t>Worksheet – A single spreadsheet. It is divided into rows and columns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/>
              <a:t>Workbook – A collection of worksheets save in a single file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400" dirty="0"/>
              <a:t>Cell – Intersection of rows and columns. Each cell is identified by a cell address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596" y="1074133"/>
            <a:ext cx="7776838" cy="896646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Spreadsheet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0838" y="1970779"/>
            <a:ext cx="9161584" cy="4219006"/>
          </a:xfrm>
        </p:spPr>
        <p:txBody>
          <a:bodyPr>
            <a:noAutofit/>
          </a:bodyPr>
          <a:lstStyle/>
          <a:p>
            <a:r>
              <a:rPr lang="en-US" dirty="0"/>
              <a:t>Navigating Through Cells</a:t>
            </a:r>
          </a:p>
          <a:p>
            <a:r>
              <a:rPr lang="en-US" dirty="0"/>
              <a:t>Arrow keys – move the cursor left, right, up, or down</a:t>
            </a:r>
          </a:p>
          <a:p>
            <a:r>
              <a:rPr lang="en-US" dirty="0"/>
              <a:t>TAB – moves the cursor to the right</a:t>
            </a:r>
          </a:p>
          <a:p>
            <a:r>
              <a:rPr lang="en-US" dirty="0"/>
              <a:t>CTRL+HOME – moves the cursor to cell A1</a:t>
            </a:r>
          </a:p>
          <a:p>
            <a:r>
              <a:rPr lang="en-US" dirty="0"/>
              <a:t>CTRL+END – moves the cursor to the last cell that contains data</a:t>
            </a:r>
          </a:p>
          <a:p>
            <a:r>
              <a:rPr lang="en-US" dirty="0" err="1"/>
              <a:t>CTRL+right</a:t>
            </a:r>
            <a:r>
              <a:rPr lang="en-US" dirty="0"/>
              <a:t> arrow key – moves the cursor to the end of the row</a:t>
            </a:r>
          </a:p>
          <a:p>
            <a:r>
              <a:rPr lang="en-US" dirty="0" err="1"/>
              <a:t>CTRL+down</a:t>
            </a:r>
            <a:r>
              <a:rPr lang="en-US" dirty="0"/>
              <a:t> arrow key – moves the cursor to the end of the column</a:t>
            </a:r>
          </a:p>
        </p:txBody>
      </p:sp>
    </p:spTree>
    <p:extLst>
      <p:ext uri="{BB962C8B-B14F-4D97-AF65-F5344CB8AC3E}">
        <p14:creationId xmlns:p14="http://schemas.microsoft.com/office/powerpoint/2010/main" val="1103199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81" y="2311399"/>
            <a:ext cx="7223634" cy="31242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 Select non-adjacent cells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Click and drag over the first range of cells.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Hold down the CTRL key,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Select the succeeding range of cells.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E44A0B-0C3C-45AC-9EB1-A55270F56BDF}"/>
              </a:ext>
            </a:extLst>
          </p:cNvPr>
          <p:cNvSpPr txBox="1">
            <a:spLocks/>
          </p:cNvSpPr>
          <p:nvPr/>
        </p:nvSpPr>
        <p:spPr>
          <a:xfrm>
            <a:off x="2207581" y="1117599"/>
            <a:ext cx="7776838" cy="8966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Spreadsheet Concepts</a:t>
            </a:r>
          </a:p>
        </p:txBody>
      </p:sp>
    </p:spTree>
    <p:extLst>
      <p:ext uri="{BB962C8B-B14F-4D97-AF65-F5344CB8AC3E}">
        <p14:creationId xmlns:p14="http://schemas.microsoft.com/office/powerpoint/2010/main" val="2907114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581" y="947144"/>
            <a:ext cx="7776838" cy="89664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Spreadsheet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447" y="2148590"/>
            <a:ext cx="6072819" cy="4326191"/>
          </a:xfrm>
        </p:spPr>
        <p:txBody>
          <a:bodyPr>
            <a:noAutofit/>
          </a:bodyPr>
          <a:lstStyle/>
          <a:p>
            <a:r>
              <a:rPr lang="en-US" sz="2000" dirty="0"/>
              <a:t>Formulas in Excel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=Sum(range) – used to compute the total of all items in the specified range.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=Average(range) – used to count the values found in the range.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=Count(range) – used to count the values found in the range.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=Max(range) – used to get the largest value within the range.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=Min(range) – used to get the smallest value within the range.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466" y="2315116"/>
            <a:ext cx="2759735" cy="373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6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581" y="1002254"/>
            <a:ext cx="7776838" cy="89664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Spreadsheet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580" y="1889465"/>
            <a:ext cx="8054019" cy="396628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Sorting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Under the Data tab, in the Sort &amp; Filter group, click </a:t>
            </a:r>
            <a:r>
              <a:rPr lang="en-US" b="1" u="sng" dirty="0"/>
              <a:t>Sort button</a:t>
            </a:r>
            <a:r>
              <a:rPr lang="en-US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Under the </a:t>
            </a:r>
            <a:r>
              <a:rPr lang="en-US" b="1" u="sng" dirty="0"/>
              <a:t>Column</a:t>
            </a:r>
            <a:r>
              <a:rPr lang="en-US" dirty="0"/>
              <a:t>, right next to </a:t>
            </a:r>
            <a:r>
              <a:rPr lang="en-US" b="1" u="sng" dirty="0"/>
              <a:t>Sort By</a:t>
            </a:r>
            <a:r>
              <a:rPr lang="en-US" dirty="0"/>
              <a:t>, click the drop-down arrow to select your primary sorting column.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If desired, select more sorting columns by clicking the </a:t>
            </a:r>
            <a:r>
              <a:rPr lang="en-US" b="1" u="sng" dirty="0"/>
              <a:t>Add Level </a:t>
            </a:r>
            <a:r>
              <a:rPr lang="en-US" dirty="0"/>
              <a:t>button.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Under </a:t>
            </a:r>
            <a:r>
              <a:rPr lang="en-US" b="1" u="sng" dirty="0"/>
              <a:t>Sort on and Order</a:t>
            </a:r>
            <a:r>
              <a:rPr lang="en-US" dirty="0"/>
              <a:t>, select the manner in which you want to sort data. Click </a:t>
            </a:r>
            <a:r>
              <a:rPr lang="en-US" b="1" u="sng" dirty="0"/>
              <a:t>Ok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0679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1049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Software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942209"/>
            <a:ext cx="7993352" cy="3956184"/>
          </a:xfrm>
          <a:noFill/>
          <a:ln w="63500"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 anchor="ctr"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b="1" i="1" dirty="0"/>
              <a:t>Software Suites</a:t>
            </a:r>
            <a:r>
              <a:rPr lang="en-US" sz="2400" dirty="0"/>
              <a:t> are collection of software program bundled together and sold as a single software package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i="1" dirty="0"/>
              <a:t>Office suites </a:t>
            </a:r>
            <a:r>
              <a:rPr lang="en-US" sz="2400" dirty="0"/>
              <a:t>are used by most business / individuals to produce documents and typically include: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Word Processing Software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Spreadsheet Software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Database Software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Presentation Graphics-Software </a:t>
            </a:r>
            <a:endParaRPr lang="en-US" sz="24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E1BC5-1762-4ED4-9083-2B218A92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784" y="3595852"/>
            <a:ext cx="1760794" cy="236904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484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581" y="1172143"/>
            <a:ext cx="7776838" cy="896646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Creating 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925" y="2106043"/>
            <a:ext cx="4641675" cy="38613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Creating Chart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Select the data you will need for the chart.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Click the </a:t>
            </a:r>
            <a:r>
              <a:rPr lang="en-US" sz="2400" b="1" u="sng" dirty="0"/>
              <a:t>Insert tab </a:t>
            </a:r>
            <a:r>
              <a:rPr lang="en-US" sz="2400" dirty="0"/>
              <a:t>and find the Charts group. Click the </a:t>
            </a:r>
            <a:r>
              <a:rPr lang="en-US" sz="2400" b="1" u="sng" dirty="0"/>
              <a:t>dialog box launcher</a:t>
            </a:r>
            <a:r>
              <a:rPr lang="en-US" sz="2400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Select the </a:t>
            </a:r>
            <a:r>
              <a:rPr lang="en-US" sz="2400" b="1" u="sng" dirty="0"/>
              <a:t>Chart type</a:t>
            </a:r>
            <a:r>
              <a:rPr lang="en-US" sz="2400" dirty="0"/>
              <a:t> and </a:t>
            </a:r>
            <a:r>
              <a:rPr lang="en-US" sz="2400" b="1" u="sng" dirty="0"/>
              <a:t>Chart sub-type </a:t>
            </a:r>
            <a:r>
              <a:rPr lang="en-US" sz="2400" dirty="0"/>
              <a:t>desired.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56" y="2379216"/>
            <a:ext cx="4047344" cy="33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58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>
            <a:extLst>
              <a:ext uri="{FF2B5EF4-FFF2-40B4-BE49-F238E27FC236}">
                <a16:creationId xmlns:a16="http://schemas.microsoft.com/office/drawing/2014/main" id="{CCCC2B3E-FFC6-409A-8FD3-927D94CB8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4311" y="685801"/>
            <a:ext cx="10018713" cy="100965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Spreadsheet Concepts</a:t>
            </a:r>
            <a:endParaRPr lang="en-US" alt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6CF6A47-F4E0-4EB9-B57F-A5C73CA6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318" y="1695451"/>
            <a:ext cx="8283363" cy="3480423"/>
          </a:xfrm>
          <a:noFill/>
          <a:ln w="63500"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numCol="1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Cell Referencing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Relative Cell Referenced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US" altLang="en-US" sz="2200" dirty="0"/>
              <a:t>Cell addresses are adjusted as the formula is copied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Absolute cell references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US" altLang="en-US" sz="2200" dirty="0"/>
              <a:t>Formula are copied exactly as they are written. Use </a:t>
            </a:r>
            <a:r>
              <a:rPr lang="en-US" altLang="en-US" sz="2200" b="1" i="1" dirty="0"/>
              <a:t>$ </a:t>
            </a:r>
            <a:r>
              <a:rPr lang="en-US" altLang="en-US" sz="2200" dirty="0"/>
              <a:t>to  make cell references absolute: </a:t>
            </a:r>
            <a:r>
              <a:rPr lang="en-US" altLang="en-US" sz="2200" b="1" dirty="0"/>
              <a:t>$C$4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208012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>
            <a:extLst>
              <a:ext uri="{FF2B5EF4-FFF2-40B4-BE49-F238E27FC236}">
                <a16:creationId xmlns:a16="http://schemas.microsoft.com/office/drawing/2014/main" id="{CCCC2B3E-FFC6-409A-8FD3-927D94CB8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4311" y="685801"/>
            <a:ext cx="10018713" cy="100965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Spreadsheet Concepts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762A4-1699-42FA-8C8B-F91E42FE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695451"/>
            <a:ext cx="6913612" cy="47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1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>
            <a:extLst>
              <a:ext uri="{FF2B5EF4-FFF2-40B4-BE49-F238E27FC236}">
                <a16:creationId xmlns:a16="http://schemas.microsoft.com/office/drawing/2014/main" id="{CCCC2B3E-FFC6-409A-8FD3-927D94CB8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4311" y="685801"/>
            <a:ext cx="10018713" cy="100965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Presentation Graphics Concepts</a:t>
            </a:r>
            <a:endParaRPr lang="en-US" alt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6CF6A47-F4E0-4EB9-B57F-A5C73CA6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985" y="2150873"/>
            <a:ext cx="8283363" cy="2962654"/>
          </a:xfrm>
          <a:noFill/>
          <a:ln w="63500"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numCol="1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b="1" i="1" dirty="0"/>
              <a:t>Presentation Graphic </a:t>
            </a:r>
            <a:r>
              <a:rPr lang="en-US" altLang="en-US" dirty="0"/>
              <a:t>is an image designed to visually enhance a presentation. It can be used in electronic slide shows, as well as in printed reports.</a:t>
            </a:r>
            <a:endParaRPr lang="en-US" altLang="en-US" b="1" i="1" dirty="0"/>
          </a:p>
          <a:p>
            <a:pPr>
              <a:lnSpc>
                <a:spcPct val="80000"/>
              </a:lnSpc>
            </a:pPr>
            <a:r>
              <a:rPr lang="en-US" altLang="en-US" dirty="0"/>
              <a:t>It is a grate tool for effectively communication ideas to an audience.</a:t>
            </a:r>
          </a:p>
          <a:p>
            <a:pPr>
              <a:lnSpc>
                <a:spcPct val="80000"/>
              </a:lnSpc>
            </a:pPr>
            <a:r>
              <a:rPr lang="en-US" altLang="en-US" b="1" i="1" dirty="0"/>
              <a:t>Microsoft PowerPoint </a:t>
            </a:r>
            <a:r>
              <a:rPr lang="en-US" dirty="0"/>
              <a:t>Is a presentation program used for making “slides” that can be shown on computer screens or projected on s a screen.</a:t>
            </a:r>
            <a:endParaRPr lang="en-US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401401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>
            <a:extLst>
              <a:ext uri="{FF2B5EF4-FFF2-40B4-BE49-F238E27FC236}">
                <a16:creationId xmlns:a16="http://schemas.microsoft.com/office/drawing/2014/main" id="{CCCC2B3E-FFC6-409A-8FD3-927D94CB8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4311" y="685801"/>
            <a:ext cx="10018713" cy="100965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Presentation Graphics Concepts</a:t>
            </a:r>
            <a:endParaRPr lang="en-US" alt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6CF6A47-F4E0-4EB9-B57F-A5C73CA6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985" y="2377440"/>
            <a:ext cx="8283363" cy="3200544"/>
          </a:xfrm>
          <a:noFill/>
          <a:ln w="63500"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numCol="1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b="1" i="1" dirty="0"/>
              <a:t>Slide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A one-page representation graphic that can be displayed in a group with others to form an electronic slide show.</a:t>
            </a:r>
          </a:p>
          <a:p>
            <a:pPr>
              <a:lnSpc>
                <a:spcPct val="80000"/>
              </a:lnSpc>
            </a:pPr>
            <a:r>
              <a:rPr lang="en-US" altLang="en-US" b="1" i="1" dirty="0"/>
              <a:t>Electronic Slide Show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A group of electronic slides that are displayed one after another on a computer monitor or other display device</a:t>
            </a:r>
          </a:p>
          <a:p>
            <a:pPr>
              <a:lnSpc>
                <a:spcPct val="80000"/>
              </a:lnSpc>
            </a:pPr>
            <a:r>
              <a:rPr lang="en-US" altLang="en-US" b="1" i="1" dirty="0"/>
              <a:t>Presentation Graphics Software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Used to create presentation graphics file</a:t>
            </a:r>
          </a:p>
        </p:txBody>
      </p:sp>
    </p:spTree>
    <p:extLst>
      <p:ext uri="{BB962C8B-B14F-4D97-AF65-F5344CB8AC3E}">
        <p14:creationId xmlns:p14="http://schemas.microsoft.com/office/powerpoint/2010/main" val="2240304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>
            <a:extLst>
              <a:ext uri="{FF2B5EF4-FFF2-40B4-BE49-F238E27FC236}">
                <a16:creationId xmlns:a16="http://schemas.microsoft.com/office/drawing/2014/main" id="{CCCC2B3E-FFC6-409A-8FD3-927D94CB8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4311" y="685801"/>
            <a:ext cx="10018713" cy="100965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Presentation Graphics Concepts</a:t>
            </a:r>
            <a:endParaRPr lang="en-US" alt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6CF6A47-F4E0-4EB9-B57F-A5C73CA6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985" y="2330830"/>
            <a:ext cx="8283363" cy="3394063"/>
          </a:xfrm>
          <a:noFill/>
          <a:ln w="63500"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numCol="1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Structure of A Presentation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Title Slide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Overview slide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Main body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Slide 1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8926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>
            <a:extLst>
              <a:ext uri="{FF2B5EF4-FFF2-40B4-BE49-F238E27FC236}">
                <a16:creationId xmlns:a16="http://schemas.microsoft.com/office/drawing/2014/main" id="{CCCC2B3E-FFC6-409A-8FD3-927D94CB8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4311" y="685801"/>
            <a:ext cx="10018713" cy="100965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Presentation Graphics Concepts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7F7B1-1CD2-4A29-82BF-900EDE90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28" y="1933421"/>
            <a:ext cx="6353721" cy="442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270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Presentation Graphics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5355" y="2324099"/>
            <a:ext cx="7761290" cy="2209801"/>
          </a:xfrm>
        </p:spPr>
        <p:txBody>
          <a:bodyPr>
            <a:normAutofit/>
          </a:bodyPr>
          <a:lstStyle/>
          <a:p>
            <a:r>
              <a:rPr lang="en-US" b="1" dirty="0"/>
              <a:t>Using Themes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Click Design tab, then go to the Themes group.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Your chosen theme will be applied to the first slide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2916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Presentation Graphics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134" y="2412999"/>
            <a:ext cx="9767890" cy="3733801"/>
          </a:xfrm>
        </p:spPr>
        <p:txBody>
          <a:bodyPr>
            <a:noAutofit/>
          </a:bodyPr>
          <a:lstStyle/>
          <a:p>
            <a:r>
              <a:rPr lang="en-US" b="1" dirty="0"/>
              <a:t>Master Slides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Sets all the properties and attributes of all the slides currently in your presentation.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Under the </a:t>
            </a:r>
            <a:r>
              <a:rPr lang="en-US" sz="2400" b="1" u="sng" dirty="0"/>
              <a:t>View tab</a:t>
            </a:r>
            <a:r>
              <a:rPr lang="en-US" sz="2400" dirty="0"/>
              <a:t>, in the Master Views group, click the </a:t>
            </a:r>
            <a:r>
              <a:rPr lang="en-US" sz="2400" b="1" u="sng" dirty="0"/>
              <a:t>Slide Master button</a:t>
            </a:r>
            <a:r>
              <a:rPr lang="en-US" sz="24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Select Click to </a:t>
            </a:r>
            <a:r>
              <a:rPr lang="en-US" sz="2400" b="1" u="sng" dirty="0"/>
              <a:t>edit Master title style </a:t>
            </a:r>
            <a:r>
              <a:rPr lang="en-US" sz="2400" dirty="0"/>
              <a:t>or Click to </a:t>
            </a:r>
            <a:r>
              <a:rPr lang="en-US" sz="2400" b="1" u="sng" dirty="0"/>
              <a:t>edit Master subtitle style</a:t>
            </a:r>
            <a:r>
              <a:rPr lang="en-US" sz="2400" dirty="0"/>
              <a:t>, then right-click and choose the </a:t>
            </a:r>
            <a:r>
              <a:rPr lang="en-US" sz="2400" b="1" u="sng" dirty="0"/>
              <a:t>font size</a:t>
            </a:r>
            <a:r>
              <a:rPr lang="en-US" sz="2400" dirty="0"/>
              <a:t>, </a:t>
            </a:r>
            <a:r>
              <a:rPr lang="en-US" sz="2400" b="1" u="sng" dirty="0"/>
              <a:t>color</a:t>
            </a:r>
            <a:r>
              <a:rPr lang="en-US" sz="2400" dirty="0"/>
              <a:t> and </a:t>
            </a:r>
            <a:r>
              <a:rPr lang="en-US" sz="2400" b="1" u="sng" dirty="0"/>
              <a:t>font style </a:t>
            </a:r>
            <a:r>
              <a:rPr lang="en-US" sz="2400" dirty="0"/>
              <a:t>on the </a:t>
            </a:r>
            <a:r>
              <a:rPr lang="en-US" sz="2400" b="1" u="sng" dirty="0"/>
              <a:t>Mini toolbar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2723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851C0F-3BD6-4484-B375-7D832EE63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779" y="1529843"/>
            <a:ext cx="1746633" cy="3798314"/>
          </a:xfrm>
          <a:prstGeom prst="rect">
            <a:avLst/>
          </a:prstGeom>
        </p:spPr>
      </p:pic>
      <p:sp>
        <p:nvSpPr>
          <p:cNvPr id="71682" name="Rectangle 2">
            <a:extLst>
              <a:ext uri="{FF2B5EF4-FFF2-40B4-BE49-F238E27FC236}">
                <a16:creationId xmlns:a16="http://schemas.microsoft.com/office/drawing/2014/main" id="{4F4B3F92-05B7-4A34-AC77-8D01A885B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65717"/>
            <a:ext cx="8229600" cy="1143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832898B6-466F-48CF-8600-86FC2E5F62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42014" y="1645577"/>
            <a:ext cx="7619558" cy="2028397"/>
          </a:xfrm>
        </p:spPr>
        <p:txBody>
          <a:bodyPr>
            <a:noAutofit/>
          </a:bodyPr>
          <a:lstStyle/>
          <a:p>
            <a:r>
              <a:rPr lang="en-US" altLang="en-US" b="1" i="1" dirty="0"/>
              <a:t>Quick  Access Toolbar </a:t>
            </a:r>
            <a:r>
              <a:rPr lang="en-US" dirty="0">
                <a:latin typeface="Source Sans Pro" pitchFamily="34" charset="0"/>
              </a:rPr>
              <a:t>contains icons for commands that are used most frequently.</a:t>
            </a:r>
          </a:p>
          <a:p>
            <a:r>
              <a:rPr lang="en-US" dirty="0">
                <a:latin typeface="Source Sans Pro" pitchFamily="34" charset="0"/>
              </a:rPr>
              <a:t>Microsoft Office 2010 features an overhauled GUI, officially known as </a:t>
            </a:r>
            <a:r>
              <a:rPr lang="en-US" b="1" i="1" dirty="0">
                <a:latin typeface="Source Sans Pro" pitchFamily="34" charset="0"/>
              </a:rPr>
              <a:t>Fluent User Interface.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1A63B-6041-4878-A8CD-475253311D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798"/>
          <a:stretch/>
        </p:blipFill>
        <p:spPr>
          <a:xfrm>
            <a:off x="4222861" y="3677334"/>
            <a:ext cx="3294611" cy="2868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155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F4B3F92-05B7-4A34-AC77-8D01A885B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65717"/>
            <a:ext cx="8229600" cy="984787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832898B6-466F-48CF-8600-86FC2E5F62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71168" y="1803728"/>
            <a:ext cx="7849664" cy="1408827"/>
          </a:xfrm>
        </p:spPr>
        <p:txBody>
          <a:bodyPr>
            <a:noAutofit/>
          </a:bodyPr>
          <a:lstStyle/>
          <a:p>
            <a:r>
              <a:rPr lang="en-US" altLang="en-US" b="1" i="1" dirty="0"/>
              <a:t>Ribbon</a:t>
            </a:r>
            <a:r>
              <a:rPr lang="en-US" altLang="en-US" i="1" dirty="0"/>
              <a:t> </a:t>
            </a:r>
            <a:r>
              <a:rPr lang="en-US" altLang="en-US" dirty="0"/>
              <a:t>are commands that are organized into groups located on tabs.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5D6A-5DF9-4E9E-9F20-351800D9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32" y="3465779"/>
            <a:ext cx="7356668" cy="27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30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F4B3F92-05B7-4A34-AC77-8D01A885B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65717"/>
            <a:ext cx="8229600" cy="984787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832898B6-466F-48CF-8600-86FC2E5F62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8196" y="2137232"/>
            <a:ext cx="8015919" cy="1425452"/>
          </a:xfrm>
        </p:spPr>
        <p:txBody>
          <a:bodyPr>
            <a:noAutofit/>
          </a:bodyPr>
          <a:lstStyle/>
          <a:p>
            <a:r>
              <a:rPr lang="en-US" altLang="en-US" b="1" i="1" dirty="0"/>
              <a:t>Contextual tabs</a:t>
            </a:r>
            <a:r>
              <a:rPr lang="en-US" altLang="en-US" dirty="0"/>
              <a:t> appear on the ribbon as needed and contain special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13E46-59F3-4C17-87BA-1936211C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757" y="3562684"/>
            <a:ext cx="6978362" cy="23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03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7417" y="2365241"/>
            <a:ext cx="4158583" cy="351372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status bar</a:t>
            </a:r>
            <a:r>
              <a:rPr lang="en-US" dirty="0"/>
              <a:t> displays indicators like Page Number and Word Count, and controls such as View Shortcuts and Zoom Slider.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428" y="1884654"/>
            <a:ext cx="4170796" cy="4641149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1786209-9ACE-4022-A8FC-7F49786BA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65717"/>
            <a:ext cx="8229600" cy="1143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</p:spTree>
    <p:extLst>
      <p:ext uri="{BB962C8B-B14F-4D97-AF65-F5344CB8AC3E}">
        <p14:creationId xmlns:p14="http://schemas.microsoft.com/office/powerpoint/2010/main" val="1290745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2127898"/>
            <a:ext cx="8153400" cy="750051"/>
          </a:xfrm>
          <a:noFill/>
          <a:ln/>
        </p:spPr>
        <p:txBody>
          <a:bodyPr>
            <a:normAutofit fontScale="92500" lnSpcReduction="10000"/>
          </a:bodyPr>
          <a:lstStyle/>
          <a:p>
            <a:pPr marL="533400" indent="-533400">
              <a:lnSpc>
                <a:spcPct val="80000"/>
              </a:lnSpc>
              <a:buNone/>
            </a:pPr>
            <a:endParaRPr lang="en-US" sz="1000" dirty="0"/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A</a:t>
            </a:r>
            <a:r>
              <a:rPr lang="en-US" b="1" i="1" dirty="0">
                <a:solidFill>
                  <a:schemeClr val="tx1"/>
                </a:solidFill>
              </a:rPr>
              <a:t> Mini Toolbar </a:t>
            </a:r>
            <a:r>
              <a:rPr lang="en-US" dirty="0">
                <a:solidFill>
                  <a:schemeClr val="tx1"/>
                </a:solidFill>
              </a:rPr>
              <a:t>is a translucent menu is automatically shown whenever text is selected.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558" t="25628" r="48326" b="31086"/>
          <a:stretch/>
        </p:blipFill>
        <p:spPr>
          <a:xfrm>
            <a:off x="4307504" y="2998033"/>
            <a:ext cx="2676875" cy="294709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1C53B6A-A7AF-4554-B73D-17519928F4D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565717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Common Features</a:t>
            </a:r>
          </a:p>
        </p:txBody>
      </p:sp>
    </p:spTree>
    <p:extLst>
      <p:ext uri="{BB962C8B-B14F-4D97-AF65-F5344CB8AC3E}">
        <p14:creationId xmlns:p14="http://schemas.microsoft.com/office/powerpoint/2010/main" val="573248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 invX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8BB434"/>
    </a:accent1>
    <a:accent2>
      <a:srgbClr val="33A583"/>
    </a:accent2>
    <a:accent3>
      <a:srgbClr val="3594B4"/>
    </a:accent3>
    <a:accent4>
      <a:srgbClr val="6063B4"/>
    </a:accent4>
    <a:accent5>
      <a:srgbClr val="D35731"/>
    </a:accent5>
    <a:accent6>
      <a:srgbClr val="EBAC4B"/>
    </a:accent6>
    <a:hlink>
      <a:srgbClr val="65AD30"/>
    </a:hlink>
    <a:folHlink>
      <a:srgbClr val="8ED25B"/>
    </a:folHlink>
  </a:clrScheme>
</a:themeOverride>
</file>

<file path=ppt/theme/themeOverride2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8BB434"/>
    </a:accent1>
    <a:accent2>
      <a:srgbClr val="33A583"/>
    </a:accent2>
    <a:accent3>
      <a:srgbClr val="3594B4"/>
    </a:accent3>
    <a:accent4>
      <a:srgbClr val="6063B4"/>
    </a:accent4>
    <a:accent5>
      <a:srgbClr val="D35731"/>
    </a:accent5>
    <a:accent6>
      <a:srgbClr val="EBAC4B"/>
    </a:accent6>
    <a:hlink>
      <a:srgbClr val="65AD30"/>
    </a:hlink>
    <a:folHlink>
      <a:srgbClr val="8ED25B"/>
    </a:folHlink>
  </a:clrScheme>
</a:themeOverride>
</file>

<file path=ppt/theme/themeOverride3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8BB434"/>
    </a:accent1>
    <a:accent2>
      <a:srgbClr val="33A583"/>
    </a:accent2>
    <a:accent3>
      <a:srgbClr val="3594B4"/>
    </a:accent3>
    <a:accent4>
      <a:srgbClr val="6063B4"/>
    </a:accent4>
    <a:accent5>
      <a:srgbClr val="D35731"/>
    </a:accent5>
    <a:accent6>
      <a:srgbClr val="EBAC4B"/>
    </a:accent6>
    <a:hlink>
      <a:srgbClr val="65AD30"/>
    </a:hlink>
    <a:folHlink>
      <a:srgbClr val="8ED25B"/>
    </a:folHlink>
  </a:clrScheme>
</a:themeOverride>
</file>

<file path=ppt/theme/themeOverride4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8BB434"/>
    </a:accent1>
    <a:accent2>
      <a:srgbClr val="33A583"/>
    </a:accent2>
    <a:accent3>
      <a:srgbClr val="3594B4"/>
    </a:accent3>
    <a:accent4>
      <a:srgbClr val="6063B4"/>
    </a:accent4>
    <a:accent5>
      <a:srgbClr val="D35731"/>
    </a:accent5>
    <a:accent6>
      <a:srgbClr val="EBAC4B"/>
    </a:accent6>
    <a:hlink>
      <a:srgbClr val="65AD30"/>
    </a:hlink>
    <a:folHlink>
      <a:srgbClr val="8ED25B"/>
    </a:folHlink>
  </a:clrScheme>
</a:themeOverride>
</file>

<file path=ppt/theme/themeOverride5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8BB434"/>
    </a:accent1>
    <a:accent2>
      <a:srgbClr val="33A583"/>
    </a:accent2>
    <a:accent3>
      <a:srgbClr val="3594B4"/>
    </a:accent3>
    <a:accent4>
      <a:srgbClr val="6063B4"/>
    </a:accent4>
    <a:accent5>
      <a:srgbClr val="D35731"/>
    </a:accent5>
    <a:accent6>
      <a:srgbClr val="EBAC4B"/>
    </a:accent6>
    <a:hlink>
      <a:srgbClr val="65AD30"/>
    </a:hlink>
    <a:folHlink>
      <a:srgbClr val="8ED25B"/>
    </a:folHlink>
  </a:clrScheme>
</a:themeOverride>
</file>

<file path=ppt/theme/themeOverride6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8BB434"/>
    </a:accent1>
    <a:accent2>
      <a:srgbClr val="33A583"/>
    </a:accent2>
    <a:accent3>
      <a:srgbClr val="3594B4"/>
    </a:accent3>
    <a:accent4>
      <a:srgbClr val="6063B4"/>
    </a:accent4>
    <a:accent5>
      <a:srgbClr val="D35731"/>
    </a:accent5>
    <a:accent6>
      <a:srgbClr val="EBAC4B"/>
    </a:accent6>
    <a:hlink>
      <a:srgbClr val="65AD30"/>
    </a:hlink>
    <a:folHlink>
      <a:srgbClr val="8ED2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4059</TotalTime>
  <Words>1453</Words>
  <Application>Microsoft Office PowerPoint</Application>
  <PresentationFormat>Widescreen</PresentationFormat>
  <Paragraphs>242</Paragraphs>
  <Slides>48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Comic Sans MS</vt:lpstr>
      <vt:lpstr>Corbel</vt:lpstr>
      <vt:lpstr>Helvetica</vt:lpstr>
      <vt:lpstr>Source Sans Pro</vt:lpstr>
      <vt:lpstr>Wingdings</vt:lpstr>
      <vt:lpstr>Parallax</vt:lpstr>
      <vt:lpstr>INTRODUCTION TO COMPUTING</vt:lpstr>
      <vt:lpstr>Objectives</vt:lpstr>
      <vt:lpstr>Outline</vt:lpstr>
      <vt:lpstr>Software Suites</vt:lpstr>
      <vt:lpstr>Common Features</vt:lpstr>
      <vt:lpstr>Common Features</vt:lpstr>
      <vt:lpstr>Common Features</vt:lpstr>
      <vt:lpstr>Common Features</vt:lpstr>
      <vt:lpstr>PowerPoint Presentation</vt:lpstr>
      <vt:lpstr>PowerPoint Presentation</vt:lpstr>
      <vt:lpstr>PowerPoint Presentation</vt:lpstr>
      <vt:lpstr>PowerPoint Presentation</vt:lpstr>
      <vt:lpstr>Common Features</vt:lpstr>
      <vt:lpstr>Common Features</vt:lpstr>
      <vt:lpstr>PowerPoint Presentation</vt:lpstr>
      <vt:lpstr>PowerPoint Presentation</vt:lpstr>
      <vt:lpstr>Common Features</vt:lpstr>
      <vt:lpstr>Common Features</vt:lpstr>
      <vt:lpstr>PowerPoint Presentation</vt:lpstr>
      <vt:lpstr>Common Features</vt:lpstr>
      <vt:lpstr>PowerPoint Presentation</vt:lpstr>
      <vt:lpstr>Common Features</vt:lpstr>
      <vt:lpstr>Common Features</vt:lpstr>
      <vt:lpstr>Common Commands</vt:lpstr>
      <vt:lpstr>Common Commands</vt:lpstr>
      <vt:lpstr>Word Processing Concepts</vt:lpstr>
      <vt:lpstr>Word Processor</vt:lpstr>
      <vt:lpstr>Word Processor</vt:lpstr>
      <vt:lpstr>Word Processor</vt:lpstr>
      <vt:lpstr>PowerPoint Presentation</vt:lpstr>
      <vt:lpstr>PowerPoint Presentation</vt:lpstr>
      <vt:lpstr>PowerPoint Presentation</vt:lpstr>
      <vt:lpstr>Spreadsheet Concepts</vt:lpstr>
      <vt:lpstr>Spreadsheet Concepts</vt:lpstr>
      <vt:lpstr>Spreadsheet Concepts</vt:lpstr>
      <vt:lpstr>Spreadsheet Concepts</vt:lpstr>
      <vt:lpstr>PowerPoint Presentation</vt:lpstr>
      <vt:lpstr>Spreadsheet Concepts</vt:lpstr>
      <vt:lpstr>Spreadsheet Concepts</vt:lpstr>
      <vt:lpstr>Creating a Chart</vt:lpstr>
      <vt:lpstr>Spreadsheet Concepts</vt:lpstr>
      <vt:lpstr>Spreadsheet Concepts</vt:lpstr>
      <vt:lpstr>Presentation Graphics Concepts</vt:lpstr>
      <vt:lpstr>Presentation Graphics Concepts</vt:lpstr>
      <vt:lpstr>Presentation Graphics Concepts</vt:lpstr>
      <vt:lpstr>Presentation Graphics Concepts</vt:lpstr>
      <vt:lpstr>Presentation Graphics Concepts</vt:lpstr>
      <vt:lpstr>Presentation Graphics Concepts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COMPUTING</dc:title>
  <dc:creator>RAC</dc:creator>
  <cp:lastModifiedBy>user</cp:lastModifiedBy>
  <cp:revision>841</cp:revision>
  <dcterms:created xsi:type="dcterms:W3CDTF">2018-07-09T05:50:47Z</dcterms:created>
  <dcterms:modified xsi:type="dcterms:W3CDTF">2023-09-19T02:29:58Z</dcterms:modified>
</cp:coreProperties>
</file>